
<file path=[Content_Types].xml><?xml version="1.0" encoding="utf-8"?>
<Types xmlns="http://schemas.openxmlformats.org/package/2006/content-types">
  <Default Extension="aac" ContentType="audio/aac"/>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7" r:id="rId3"/>
    <p:sldId id="259" r:id="rId4"/>
    <p:sldId id="260" r:id="rId5"/>
    <p:sldId id="261" r:id="rId6"/>
    <p:sldId id="258"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738" autoAdjust="0"/>
  </p:normalViewPr>
  <p:slideViewPr>
    <p:cSldViewPr snapToGrid="0">
      <p:cViewPr varScale="1">
        <p:scale>
          <a:sx n="61" d="100"/>
          <a:sy n="61" d="100"/>
        </p:scale>
        <p:origin x="88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lledar, Ninad" userId="9b2def35-6fa1-43d0-9a3a-93a404f5f77c" providerId="ADAL" clId="{9C7A8F61-15AE-460F-A3F3-D15A53FC1ABF}"/>
    <pc:docChg chg="undo custSel modSld">
      <pc:chgData name="Killedar, Ninad" userId="9b2def35-6fa1-43d0-9a3a-93a404f5f77c" providerId="ADAL" clId="{9C7A8F61-15AE-460F-A3F3-D15A53FC1ABF}" dt="2024-03-01T18:23:41.826" v="15" actId="207"/>
      <pc:docMkLst>
        <pc:docMk/>
      </pc:docMkLst>
      <pc:sldChg chg="modSp mod">
        <pc:chgData name="Killedar, Ninad" userId="9b2def35-6fa1-43d0-9a3a-93a404f5f77c" providerId="ADAL" clId="{9C7A8F61-15AE-460F-A3F3-D15A53FC1ABF}" dt="2024-03-01T18:23:41.826" v="15" actId="207"/>
        <pc:sldMkLst>
          <pc:docMk/>
          <pc:sldMk cId="1657905176" sldId="256"/>
        </pc:sldMkLst>
        <pc:spChg chg="mod">
          <ac:chgData name="Killedar, Ninad" userId="9b2def35-6fa1-43d0-9a3a-93a404f5f77c" providerId="ADAL" clId="{9C7A8F61-15AE-460F-A3F3-D15A53FC1ABF}" dt="2024-03-01T18:22:42.187" v="0" actId="207"/>
          <ac:spMkLst>
            <pc:docMk/>
            <pc:sldMk cId="1657905176" sldId="256"/>
            <ac:spMk id="2" creationId="{C8D39E11-6358-BFBE-9BED-465995264BDA}"/>
          </ac:spMkLst>
        </pc:spChg>
        <pc:spChg chg="mod">
          <ac:chgData name="Killedar, Ninad" userId="9b2def35-6fa1-43d0-9a3a-93a404f5f77c" providerId="ADAL" clId="{9C7A8F61-15AE-460F-A3F3-D15A53FC1ABF}" dt="2024-03-01T18:23:41.826" v="15" actId="207"/>
          <ac:spMkLst>
            <pc:docMk/>
            <pc:sldMk cId="1657905176" sldId="256"/>
            <ac:spMk id="3" creationId="{D345821C-34B8-8536-6A39-6504B0A1EFC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51B223-E215-4FCD-8486-56968BB853A9}"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71566335-B5DB-49BA-BDCB-AF74B44A39B4}">
      <dgm:prSet phldrT="[Text]" custT="1"/>
      <dgm:spPr/>
      <dgm:t>
        <a:bodyPr/>
        <a:lstStyle/>
        <a:p>
          <a:r>
            <a:rPr lang="en-GB" sz="650" b="0" dirty="0"/>
            <a:t>SUPPLIER SELECTION PROCESS FOR COBALT </a:t>
          </a:r>
        </a:p>
      </dgm:t>
    </dgm:pt>
    <dgm:pt modelId="{6E45EEFA-BE6E-43BD-A0EC-D7640EDA3D39}" type="parTrans" cxnId="{8B84A9A2-4E8A-4B42-9F3D-6B4F5E578212}">
      <dgm:prSet/>
      <dgm:spPr/>
      <dgm:t>
        <a:bodyPr/>
        <a:lstStyle/>
        <a:p>
          <a:endParaRPr lang="en-GB" sz="650"/>
        </a:p>
      </dgm:t>
    </dgm:pt>
    <dgm:pt modelId="{8C74529A-B234-493D-BD7E-6C3CB32512AA}" type="sibTrans" cxnId="{8B84A9A2-4E8A-4B42-9F3D-6B4F5E578212}">
      <dgm:prSet/>
      <dgm:spPr/>
      <dgm:t>
        <a:bodyPr/>
        <a:lstStyle/>
        <a:p>
          <a:endParaRPr lang="en-GB" sz="650"/>
        </a:p>
      </dgm:t>
    </dgm:pt>
    <dgm:pt modelId="{EC36626E-F8DB-47F7-9C4C-2F48FAFD1384}">
      <dgm:prSet phldrT="[Text]" custT="1"/>
      <dgm:spPr/>
      <dgm:t>
        <a:bodyPr/>
        <a:lstStyle/>
        <a:p>
          <a:r>
            <a:rPr lang="en-GB" sz="650" dirty="0"/>
            <a:t>Identification of potential cobalt suppliers</a:t>
          </a:r>
        </a:p>
      </dgm:t>
    </dgm:pt>
    <dgm:pt modelId="{B7CA085A-CE36-45C1-BF3A-7980FA4F0FF4}" type="parTrans" cxnId="{47F79144-0B58-4EEC-B42F-0D038B08D527}">
      <dgm:prSet/>
      <dgm:spPr/>
      <dgm:t>
        <a:bodyPr/>
        <a:lstStyle/>
        <a:p>
          <a:endParaRPr lang="en-GB" sz="650"/>
        </a:p>
      </dgm:t>
    </dgm:pt>
    <dgm:pt modelId="{E3A1A1EB-C648-437B-9E2A-F4D6D9964C15}" type="sibTrans" cxnId="{47F79144-0B58-4EEC-B42F-0D038B08D527}">
      <dgm:prSet/>
      <dgm:spPr/>
      <dgm:t>
        <a:bodyPr/>
        <a:lstStyle/>
        <a:p>
          <a:endParaRPr lang="en-GB" sz="650"/>
        </a:p>
      </dgm:t>
    </dgm:pt>
    <dgm:pt modelId="{82D5E4EA-2099-4DF0-B121-1F7972D390F1}">
      <dgm:prSet phldrT="[Text]" custT="1"/>
      <dgm:spPr/>
      <dgm:t>
        <a:bodyPr/>
        <a:lstStyle/>
        <a:p>
          <a:r>
            <a:rPr lang="en-GB" sz="650" dirty="0"/>
            <a:t>Assessing criteria for Cobalt suppliers </a:t>
          </a:r>
          <a:r>
            <a:rPr lang="en-GB" sz="650" b="1" dirty="0"/>
            <a:t>(Gaikwad &amp; Sunnapwar, 2019)</a:t>
          </a:r>
        </a:p>
      </dgm:t>
    </dgm:pt>
    <dgm:pt modelId="{ACF7F5C2-942D-4947-A1A0-BFDE89526990}" type="parTrans" cxnId="{A4629159-12E6-4147-963E-2A65007362AE}">
      <dgm:prSet/>
      <dgm:spPr/>
      <dgm:t>
        <a:bodyPr/>
        <a:lstStyle/>
        <a:p>
          <a:endParaRPr lang="en-GB" sz="650"/>
        </a:p>
      </dgm:t>
    </dgm:pt>
    <dgm:pt modelId="{3DC61B07-CAE0-4271-88DE-4F2F7785CCC0}" type="sibTrans" cxnId="{A4629159-12E6-4147-963E-2A65007362AE}">
      <dgm:prSet/>
      <dgm:spPr/>
      <dgm:t>
        <a:bodyPr/>
        <a:lstStyle/>
        <a:p>
          <a:endParaRPr lang="en-GB" sz="650"/>
        </a:p>
      </dgm:t>
    </dgm:pt>
    <dgm:pt modelId="{83228E85-2E05-4B69-BCEA-FBCD5A71AB4C}">
      <dgm:prSet phldrT="[Text]" custT="1"/>
      <dgm:spPr/>
      <dgm:t>
        <a:bodyPr/>
        <a:lstStyle/>
        <a:p>
          <a:r>
            <a:rPr lang="en-GB" sz="650" dirty="0"/>
            <a:t>Information Requests to cobalt suppliers </a:t>
          </a:r>
          <a:r>
            <a:rPr lang="en-GB" sz="650" b="1" dirty="0"/>
            <a:t>(Beil, 2011) </a:t>
          </a:r>
        </a:p>
      </dgm:t>
    </dgm:pt>
    <dgm:pt modelId="{9F73BDF4-80D2-469D-82DF-12DD7D25347F}" type="parTrans" cxnId="{CBEADBA2-889E-4F94-A4D9-15F998C9B12E}">
      <dgm:prSet/>
      <dgm:spPr/>
      <dgm:t>
        <a:bodyPr/>
        <a:lstStyle/>
        <a:p>
          <a:endParaRPr lang="en-GB" sz="650"/>
        </a:p>
      </dgm:t>
    </dgm:pt>
    <dgm:pt modelId="{5C2C3E23-BB8D-4BB6-876F-4AB0A989919A}" type="sibTrans" cxnId="{CBEADBA2-889E-4F94-A4D9-15F998C9B12E}">
      <dgm:prSet/>
      <dgm:spPr/>
      <dgm:t>
        <a:bodyPr/>
        <a:lstStyle/>
        <a:p>
          <a:endParaRPr lang="en-GB" sz="650"/>
        </a:p>
      </dgm:t>
    </dgm:pt>
    <dgm:pt modelId="{7263F4B3-2413-4E90-B475-9805F1307DF1}">
      <dgm:prSet phldrT="[Text]" custT="1"/>
      <dgm:spPr/>
      <dgm:t>
        <a:bodyPr/>
        <a:lstStyle/>
        <a:p>
          <a:r>
            <a:rPr lang="en-GB" sz="650" dirty="0"/>
            <a:t>Contract negotiation </a:t>
          </a:r>
          <a:r>
            <a:rPr lang="en-GB" sz="650" b="1" dirty="0"/>
            <a:t>(Beil, 2011) </a:t>
          </a:r>
        </a:p>
      </dgm:t>
    </dgm:pt>
    <dgm:pt modelId="{A3961C4F-0422-40E3-9279-827C0A3C85C2}" type="parTrans" cxnId="{52633D87-3962-4A88-96DD-E15630FC0599}">
      <dgm:prSet/>
      <dgm:spPr/>
      <dgm:t>
        <a:bodyPr/>
        <a:lstStyle/>
        <a:p>
          <a:endParaRPr lang="en-GB" sz="650"/>
        </a:p>
      </dgm:t>
    </dgm:pt>
    <dgm:pt modelId="{D8235A11-9F13-4C17-9C90-B5C232148039}" type="sibTrans" cxnId="{52633D87-3962-4A88-96DD-E15630FC0599}">
      <dgm:prSet/>
      <dgm:spPr/>
      <dgm:t>
        <a:bodyPr/>
        <a:lstStyle/>
        <a:p>
          <a:endParaRPr lang="en-GB" sz="650"/>
        </a:p>
      </dgm:t>
    </dgm:pt>
    <dgm:pt modelId="{E669FE97-F30E-4296-9301-C81B5877C646}">
      <dgm:prSet phldrT="[Text]" custT="1"/>
      <dgm:spPr/>
      <dgm:t>
        <a:bodyPr/>
        <a:lstStyle/>
        <a:p>
          <a:r>
            <a:rPr lang="en-GB" sz="650" dirty="0"/>
            <a:t>Selection and evaluation methods for Cobalt suppliers. </a:t>
          </a:r>
          <a:r>
            <a:rPr lang="en-GB" sz="650" b="1" dirty="0"/>
            <a:t>(Taherdoost &amp; Brard, 2019)</a:t>
          </a:r>
        </a:p>
      </dgm:t>
    </dgm:pt>
    <dgm:pt modelId="{23F992B6-1CE4-4DDC-9C07-DC6E2CED1853}" type="parTrans" cxnId="{EB50439C-57C3-4BAD-9E71-19C3907A408A}">
      <dgm:prSet/>
      <dgm:spPr/>
      <dgm:t>
        <a:bodyPr/>
        <a:lstStyle/>
        <a:p>
          <a:endParaRPr lang="en-GB" sz="650"/>
        </a:p>
      </dgm:t>
    </dgm:pt>
    <dgm:pt modelId="{730FFE3C-7075-42D2-B7C9-BEAD80884EE2}" type="sibTrans" cxnId="{EB50439C-57C3-4BAD-9E71-19C3907A408A}">
      <dgm:prSet/>
      <dgm:spPr/>
      <dgm:t>
        <a:bodyPr/>
        <a:lstStyle/>
        <a:p>
          <a:endParaRPr lang="en-GB" sz="650"/>
        </a:p>
      </dgm:t>
    </dgm:pt>
    <dgm:pt modelId="{ACD00A00-57B7-45D6-A031-23A299C96E6C}">
      <dgm:prSet custT="1"/>
      <dgm:spPr/>
      <dgm:t>
        <a:bodyPr/>
        <a:lstStyle/>
        <a:p>
          <a:r>
            <a:rPr lang="en-GB" sz="650" dirty="0"/>
            <a:t>Price Negotiation- Fixed Pricing</a:t>
          </a:r>
        </a:p>
      </dgm:t>
    </dgm:pt>
    <dgm:pt modelId="{876C2795-C498-47D4-808A-94FF8C159EC7}" type="parTrans" cxnId="{8C019616-C6DC-4607-A835-526F5A3FA897}">
      <dgm:prSet/>
      <dgm:spPr/>
      <dgm:t>
        <a:bodyPr/>
        <a:lstStyle/>
        <a:p>
          <a:endParaRPr lang="en-GB" sz="650"/>
        </a:p>
      </dgm:t>
    </dgm:pt>
    <dgm:pt modelId="{C13CC6BA-3C68-411E-9C14-48E4E273BF34}" type="sibTrans" cxnId="{8C019616-C6DC-4607-A835-526F5A3FA897}">
      <dgm:prSet/>
      <dgm:spPr/>
      <dgm:t>
        <a:bodyPr/>
        <a:lstStyle/>
        <a:p>
          <a:endParaRPr lang="en-GB" sz="650"/>
        </a:p>
      </dgm:t>
    </dgm:pt>
    <dgm:pt modelId="{F19706D8-6AB2-4487-AE05-870CDA14647B}">
      <dgm:prSet custT="1"/>
      <dgm:spPr/>
      <dgm:t>
        <a:bodyPr/>
        <a:lstStyle/>
        <a:p>
          <a:r>
            <a:rPr lang="en-GB" sz="650" dirty="0"/>
            <a:t>Reference checks</a:t>
          </a:r>
          <a:endParaRPr lang="en-GB" sz="650" b="1" dirty="0"/>
        </a:p>
      </dgm:t>
    </dgm:pt>
    <dgm:pt modelId="{2DC1DE0A-2778-4676-A8CC-5B1D0EBD853D}" type="parTrans" cxnId="{A8D90B05-53B0-460A-B174-0281267CE72B}">
      <dgm:prSet/>
      <dgm:spPr/>
      <dgm:t>
        <a:bodyPr/>
        <a:lstStyle/>
        <a:p>
          <a:endParaRPr lang="en-GB" sz="650"/>
        </a:p>
      </dgm:t>
    </dgm:pt>
    <dgm:pt modelId="{6912DD5D-2F5E-4527-AF29-751E052779E5}" type="sibTrans" cxnId="{A8D90B05-53B0-460A-B174-0281267CE72B}">
      <dgm:prSet/>
      <dgm:spPr/>
      <dgm:t>
        <a:bodyPr/>
        <a:lstStyle/>
        <a:p>
          <a:endParaRPr lang="en-GB" sz="650"/>
        </a:p>
      </dgm:t>
    </dgm:pt>
    <dgm:pt modelId="{EC2B9262-310A-4601-9993-64F62D2A5CFE}">
      <dgm:prSet custT="1"/>
      <dgm:spPr/>
      <dgm:t>
        <a:bodyPr/>
        <a:lstStyle/>
        <a:p>
          <a:r>
            <a:rPr lang="en-GB" sz="650" dirty="0"/>
            <a:t>Sustainability pre-qualification Questionnaire </a:t>
          </a:r>
          <a:r>
            <a:rPr lang="en-GB" sz="650" b="1" dirty="0"/>
            <a:t>(Gupta et al., 2019)</a:t>
          </a:r>
        </a:p>
      </dgm:t>
    </dgm:pt>
    <dgm:pt modelId="{4FE011EE-B68B-4F29-896C-9DA7357E3580}" type="parTrans" cxnId="{56937736-D4D7-4D1D-87A8-AC4CED75B479}">
      <dgm:prSet/>
      <dgm:spPr/>
      <dgm:t>
        <a:bodyPr/>
        <a:lstStyle/>
        <a:p>
          <a:endParaRPr lang="en-GB" sz="650"/>
        </a:p>
      </dgm:t>
    </dgm:pt>
    <dgm:pt modelId="{F7171D1C-ED1C-4621-BFE8-4086A0E601C3}" type="sibTrans" cxnId="{56937736-D4D7-4D1D-87A8-AC4CED75B479}">
      <dgm:prSet/>
      <dgm:spPr/>
      <dgm:t>
        <a:bodyPr/>
        <a:lstStyle/>
        <a:p>
          <a:endParaRPr lang="en-GB" sz="650"/>
        </a:p>
      </dgm:t>
    </dgm:pt>
    <dgm:pt modelId="{EDC682CA-35E1-4784-87BA-29E9B23E201C}">
      <dgm:prSet custT="1"/>
      <dgm:spPr/>
      <dgm:t>
        <a:bodyPr/>
        <a:lstStyle/>
        <a:p>
          <a:r>
            <a:rPr lang="en-GB" sz="650" dirty="0"/>
            <a:t>On-site audits</a:t>
          </a:r>
        </a:p>
      </dgm:t>
    </dgm:pt>
    <dgm:pt modelId="{9366EA3D-CEB0-4D16-8D1C-FB6846977574}" type="parTrans" cxnId="{AFABA458-6C8F-4B32-A9AD-C376CED4C54D}">
      <dgm:prSet/>
      <dgm:spPr/>
      <dgm:t>
        <a:bodyPr/>
        <a:lstStyle/>
        <a:p>
          <a:endParaRPr lang="en-GB" sz="650"/>
        </a:p>
      </dgm:t>
    </dgm:pt>
    <dgm:pt modelId="{A871D889-471A-4A62-919E-EB9EA6BC650C}" type="sibTrans" cxnId="{AFABA458-6C8F-4B32-A9AD-C376CED4C54D}">
      <dgm:prSet/>
      <dgm:spPr/>
      <dgm:t>
        <a:bodyPr/>
        <a:lstStyle/>
        <a:p>
          <a:endParaRPr lang="en-GB" sz="650"/>
        </a:p>
      </dgm:t>
    </dgm:pt>
    <dgm:pt modelId="{BBBB0DCA-A296-4A95-93FF-9E63513A0FB6}">
      <dgm:prSet custT="1"/>
      <dgm:spPr/>
      <dgm:t>
        <a:bodyPr/>
        <a:lstStyle/>
        <a:p>
          <a:r>
            <a:rPr lang="en-GB" sz="650" dirty="0"/>
            <a:t>Financial status check</a:t>
          </a:r>
          <a:endParaRPr lang="en-GB" sz="650" b="1" dirty="0"/>
        </a:p>
      </dgm:t>
    </dgm:pt>
    <dgm:pt modelId="{4DB880F9-3A6E-4A17-BEC8-0A140EDFF1D7}" type="parTrans" cxnId="{C7FBD2CA-10B3-49FA-97F1-414F95A9EE4A}">
      <dgm:prSet/>
      <dgm:spPr/>
      <dgm:t>
        <a:bodyPr/>
        <a:lstStyle/>
        <a:p>
          <a:endParaRPr lang="en-GB" sz="650"/>
        </a:p>
      </dgm:t>
    </dgm:pt>
    <dgm:pt modelId="{1E949287-A1FB-447B-AFA9-4C5CB0423EA6}" type="sibTrans" cxnId="{C7FBD2CA-10B3-49FA-97F1-414F95A9EE4A}">
      <dgm:prSet/>
      <dgm:spPr/>
      <dgm:t>
        <a:bodyPr/>
        <a:lstStyle/>
        <a:p>
          <a:endParaRPr lang="en-GB" sz="650"/>
        </a:p>
      </dgm:t>
    </dgm:pt>
    <dgm:pt modelId="{B2EE3FA0-6B8C-4095-9434-9FE8168485AA}">
      <dgm:prSet custT="1"/>
      <dgm:spPr/>
      <dgm:t>
        <a:bodyPr/>
        <a:lstStyle/>
        <a:p>
          <a:r>
            <a:rPr lang="en-GB" sz="650" dirty="0"/>
            <a:t>Surge capacity availability check</a:t>
          </a:r>
          <a:endParaRPr lang="en-GB" sz="650" b="1" dirty="0"/>
        </a:p>
      </dgm:t>
    </dgm:pt>
    <dgm:pt modelId="{1E13544F-E95E-44F1-BDAB-51A53F87F354}" type="parTrans" cxnId="{2C74B007-2D3B-4C0E-9C51-89972000E444}">
      <dgm:prSet/>
      <dgm:spPr/>
      <dgm:t>
        <a:bodyPr/>
        <a:lstStyle/>
        <a:p>
          <a:endParaRPr lang="en-GB" sz="650"/>
        </a:p>
      </dgm:t>
    </dgm:pt>
    <dgm:pt modelId="{625DDA1F-736B-44DE-97D2-FB0A8C5600D7}" type="sibTrans" cxnId="{2C74B007-2D3B-4C0E-9C51-89972000E444}">
      <dgm:prSet/>
      <dgm:spPr/>
      <dgm:t>
        <a:bodyPr/>
        <a:lstStyle/>
        <a:p>
          <a:endParaRPr lang="en-GB" sz="650"/>
        </a:p>
      </dgm:t>
    </dgm:pt>
    <dgm:pt modelId="{E68C8BEC-89A2-4BAA-A873-F3676083D31F}">
      <dgm:prSet custT="1"/>
      <dgm:spPr/>
      <dgm:t>
        <a:bodyPr/>
        <a:lstStyle/>
        <a:p>
          <a:r>
            <a:rPr lang="en-GB" sz="650" b="0" i="0" dirty="0"/>
            <a:t>Environmental certifications - ISO 14000 </a:t>
          </a:r>
          <a:r>
            <a:rPr lang="en-GB" sz="650" b="1" dirty="0"/>
            <a:t>(Gupta et al., 2019)</a:t>
          </a:r>
        </a:p>
      </dgm:t>
    </dgm:pt>
    <dgm:pt modelId="{6A031F31-B93C-4BF3-B86B-1E5DCB52C5C2}" type="parTrans" cxnId="{18975C40-2C32-4AE0-A6C3-A6AF392255F4}">
      <dgm:prSet/>
      <dgm:spPr/>
      <dgm:t>
        <a:bodyPr/>
        <a:lstStyle/>
        <a:p>
          <a:endParaRPr lang="en-GB" sz="650"/>
        </a:p>
      </dgm:t>
    </dgm:pt>
    <dgm:pt modelId="{896F7E3A-561E-4570-9A03-C976928E20B8}" type="sibTrans" cxnId="{18975C40-2C32-4AE0-A6C3-A6AF392255F4}">
      <dgm:prSet/>
      <dgm:spPr/>
      <dgm:t>
        <a:bodyPr/>
        <a:lstStyle/>
        <a:p>
          <a:endParaRPr lang="en-GB" sz="650"/>
        </a:p>
      </dgm:t>
    </dgm:pt>
    <dgm:pt modelId="{A4F2EF4E-13FD-470F-B551-5B9DB5BEB142}">
      <dgm:prSet custT="1"/>
      <dgm:spPr/>
      <dgm:t>
        <a:bodyPr/>
        <a:lstStyle/>
        <a:p>
          <a:r>
            <a:rPr lang="en-GB" sz="650" dirty="0"/>
            <a:t>Request for Proposal (RFP)</a:t>
          </a:r>
        </a:p>
      </dgm:t>
    </dgm:pt>
    <dgm:pt modelId="{93A139DE-CF96-40D8-B698-950BE7FC5FDF}" type="parTrans" cxnId="{ECA58B70-6FFF-46ED-A54D-F5A10880936C}">
      <dgm:prSet/>
      <dgm:spPr/>
      <dgm:t>
        <a:bodyPr/>
        <a:lstStyle/>
        <a:p>
          <a:endParaRPr lang="en-GB" sz="650"/>
        </a:p>
      </dgm:t>
    </dgm:pt>
    <dgm:pt modelId="{3DD3B043-30CE-44C2-9CCD-6DE129EC97AB}" type="sibTrans" cxnId="{ECA58B70-6FFF-46ED-A54D-F5A10880936C}">
      <dgm:prSet/>
      <dgm:spPr/>
      <dgm:t>
        <a:bodyPr/>
        <a:lstStyle/>
        <a:p>
          <a:endParaRPr lang="en-GB" sz="650"/>
        </a:p>
      </dgm:t>
    </dgm:pt>
    <dgm:pt modelId="{D4F17063-59B7-476F-BDF4-C7D15DEA25CF}">
      <dgm:prSet custT="1"/>
      <dgm:spPr/>
      <dgm:t>
        <a:bodyPr/>
        <a:lstStyle/>
        <a:p>
          <a:r>
            <a:rPr lang="en-GB" sz="650" b="0" i="0" dirty="0"/>
            <a:t>Analytic Hierarchy Process (AHP)  </a:t>
          </a:r>
          <a:r>
            <a:rPr lang="en-GB" sz="650" b="1" dirty="0"/>
            <a:t>(Rathore &amp; Agarwal, 2016)</a:t>
          </a:r>
        </a:p>
      </dgm:t>
    </dgm:pt>
    <dgm:pt modelId="{82AC6235-74B4-4ECA-92AD-C5DAFDE80131}" type="parTrans" cxnId="{561499B3-C562-4A68-A8A4-F5BF4B98F0F9}">
      <dgm:prSet/>
      <dgm:spPr/>
      <dgm:t>
        <a:bodyPr/>
        <a:lstStyle/>
        <a:p>
          <a:endParaRPr lang="en-GB" sz="650"/>
        </a:p>
      </dgm:t>
    </dgm:pt>
    <dgm:pt modelId="{73D29A46-8E6E-4248-9EC1-69C9FDD4F6B1}" type="sibTrans" cxnId="{561499B3-C562-4A68-A8A4-F5BF4B98F0F9}">
      <dgm:prSet/>
      <dgm:spPr/>
      <dgm:t>
        <a:bodyPr/>
        <a:lstStyle/>
        <a:p>
          <a:endParaRPr lang="en-GB" sz="650"/>
        </a:p>
      </dgm:t>
    </dgm:pt>
    <dgm:pt modelId="{DF174C4F-7358-4A4E-8AB6-731B94809263}">
      <dgm:prSet custT="1"/>
      <dgm:spPr/>
      <dgm:t>
        <a:bodyPr/>
        <a:lstStyle/>
        <a:p>
          <a:r>
            <a:rPr lang="en-US" sz="650" b="0" i="0" dirty="0"/>
            <a:t>Preference Ranking Organization Method for Enrichment, Evaluations (PROMOTHEE)</a:t>
          </a:r>
          <a:r>
            <a:rPr lang="en-GB" sz="650" dirty="0"/>
            <a:t> </a:t>
          </a:r>
          <a:r>
            <a:rPr lang="en-GB" sz="650" b="1" dirty="0"/>
            <a:t>(Rathore &amp; Agarwal, 2016)</a:t>
          </a:r>
          <a:endParaRPr lang="en-US" sz="650" b="1" dirty="0"/>
        </a:p>
      </dgm:t>
    </dgm:pt>
    <dgm:pt modelId="{C0F7F17D-C4E8-457B-86FA-BF145574E328}" type="parTrans" cxnId="{55E8CAD3-5083-4681-AC6F-B43FC5778341}">
      <dgm:prSet/>
      <dgm:spPr/>
      <dgm:t>
        <a:bodyPr/>
        <a:lstStyle/>
        <a:p>
          <a:endParaRPr lang="en-GB" sz="650"/>
        </a:p>
      </dgm:t>
    </dgm:pt>
    <dgm:pt modelId="{DD525294-025A-46EE-BC68-E9F5C2C0943D}" type="sibTrans" cxnId="{55E8CAD3-5083-4681-AC6F-B43FC5778341}">
      <dgm:prSet/>
      <dgm:spPr/>
      <dgm:t>
        <a:bodyPr/>
        <a:lstStyle/>
        <a:p>
          <a:endParaRPr lang="en-GB" sz="650"/>
        </a:p>
      </dgm:t>
    </dgm:pt>
    <dgm:pt modelId="{EB9F9BEF-50B1-43C3-A7AF-5B1E70D5ED39}">
      <dgm:prSet custT="1"/>
      <dgm:spPr/>
      <dgm:t>
        <a:bodyPr/>
        <a:lstStyle/>
        <a:p>
          <a:r>
            <a:rPr lang="en-US" sz="650" b="0" i="0" dirty="0"/>
            <a:t>Total Cost of Ownership (TCO) </a:t>
          </a:r>
          <a:r>
            <a:rPr lang="en-GB" sz="650" b="1" dirty="0"/>
            <a:t>(Rathore &amp; Agarwal, 2016)</a:t>
          </a:r>
          <a:endParaRPr lang="en-US" sz="650" b="1" dirty="0"/>
        </a:p>
      </dgm:t>
    </dgm:pt>
    <dgm:pt modelId="{A69F76C1-9F0C-465E-B82D-ECFB8B63725C}" type="parTrans" cxnId="{F9847F87-2919-4285-92A4-ACDF615CE772}">
      <dgm:prSet/>
      <dgm:spPr/>
      <dgm:t>
        <a:bodyPr/>
        <a:lstStyle/>
        <a:p>
          <a:endParaRPr lang="en-GB" sz="650"/>
        </a:p>
      </dgm:t>
    </dgm:pt>
    <dgm:pt modelId="{3581316B-D11D-4669-8446-FE7D5A927BE5}" type="sibTrans" cxnId="{F9847F87-2919-4285-92A4-ACDF615CE772}">
      <dgm:prSet/>
      <dgm:spPr/>
      <dgm:t>
        <a:bodyPr/>
        <a:lstStyle/>
        <a:p>
          <a:endParaRPr lang="en-GB" sz="650"/>
        </a:p>
      </dgm:t>
    </dgm:pt>
    <dgm:pt modelId="{873D082E-F432-40DC-BE17-27AEE87DB1A4}">
      <dgm:prSet custT="1"/>
      <dgm:spPr/>
      <dgm:t>
        <a:bodyPr/>
        <a:lstStyle/>
        <a:p>
          <a:r>
            <a:rPr lang="en-GB" sz="650" dirty="0"/>
            <a:t>Delivery Schedules</a:t>
          </a:r>
        </a:p>
      </dgm:t>
    </dgm:pt>
    <dgm:pt modelId="{2FA6B00D-E835-43AC-A8A5-95DEDAB792A3}" type="parTrans" cxnId="{7986AFF6-F11D-4A5D-AA6F-4E43E2097F1C}">
      <dgm:prSet/>
      <dgm:spPr/>
      <dgm:t>
        <a:bodyPr/>
        <a:lstStyle/>
        <a:p>
          <a:endParaRPr lang="en-GB"/>
        </a:p>
      </dgm:t>
    </dgm:pt>
    <dgm:pt modelId="{54C8BFE1-333C-426F-86AB-5706B9A6DFC2}" type="sibTrans" cxnId="{7986AFF6-F11D-4A5D-AA6F-4E43E2097F1C}">
      <dgm:prSet/>
      <dgm:spPr/>
      <dgm:t>
        <a:bodyPr/>
        <a:lstStyle/>
        <a:p>
          <a:endParaRPr lang="en-GB"/>
        </a:p>
      </dgm:t>
    </dgm:pt>
    <dgm:pt modelId="{689AB1AD-5CBA-4C26-9522-7DCE55CC1CCD}">
      <dgm:prSet custT="1"/>
      <dgm:spPr/>
      <dgm:t>
        <a:bodyPr/>
        <a:lstStyle/>
        <a:p>
          <a:r>
            <a:rPr lang="en-GB" sz="650" dirty="0"/>
            <a:t>Payment Terms- Letter of Credit</a:t>
          </a:r>
        </a:p>
      </dgm:t>
    </dgm:pt>
    <dgm:pt modelId="{F941A891-DD5A-467D-AE7F-F2974DBD70D2}" type="parTrans" cxnId="{8A99F354-7B3C-437E-A758-0A7934714DF4}">
      <dgm:prSet/>
      <dgm:spPr/>
      <dgm:t>
        <a:bodyPr/>
        <a:lstStyle/>
        <a:p>
          <a:endParaRPr lang="en-GB"/>
        </a:p>
      </dgm:t>
    </dgm:pt>
    <dgm:pt modelId="{3E7993CB-6E52-47BD-B861-A7408D23B44F}" type="sibTrans" cxnId="{8A99F354-7B3C-437E-A758-0A7934714DF4}">
      <dgm:prSet/>
      <dgm:spPr/>
      <dgm:t>
        <a:bodyPr/>
        <a:lstStyle/>
        <a:p>
          <a:endParaRPr lang="en-GB"/>
        </a:p>
      </dgm:t>
    </dgm:pt>
    <dgm:pt modelId="{6F254E3B-AF15-4310-BC62-3E260794FF71}">
      <dgm:prSet custT="1"/>
      <dgm:spPr/>
      <dgm:t>
        <a:bodyPr/>
        <a:lstStyle/>
        <a:p>
          <a:r>
            <a:rPr lang="en-GB" sz="650" dirty="0"/>
            <a:t>Confidentiality and Termination Clauses</a:t>
          </a:r>
        </a:p>
      </dgm:t>
    </dgm:pt>
    <dgm:pt modelId="{B30950BF-3CC0-4239-9822-AC847A7EE187}" type="parTrans" cxnId="{6EA59FEF-EC99-46C3-8903-1A25AF428D97}">
      <dgm:prSet/>
      <dgm:spPr/>
      <dgm:t>
        <a:bodyPr/>
        <a:lstStyle/>
        <a:p>
          <a:endParaRPr lang="en-GB"/>
        </a:p>
      </dgm:t>
    </dgm:pt>
    <dgm:pt modelId="{C61644B7-B8BB-4AFF-A25E-25CF9B310B77}" type="sibTrans" cxnId="{6EA59FEF-EC99-46C3-8903-1A25AF428D97}">
      <dgm:prSet/>
      <dgm:spPr/>
      <dgm:t>
        <a:bodyPr/>
        <a:lstStyle/>
        <a:p>
          <a:endParaRPr lang="en-GB"/>
        </a:p>
      </dgm:t>
    </dgm:pt>
    <dgm:pt modelId="{ECAADF95-4559-4841-881E-0787EBF80AAA}">
      <dgm:prSet custT="1"/>
      <dgm:spPr/>
      <dgm:t>
        <a:bodyPr/>
        <a:lstStyle/>
        <a:p>
          <a:r>
            <a:rPr lang="en-GB" sz="650" dirty="0"/>
            <a:t>Quality Standards</a:t>
          </a:r>
        </a:p>
      </dgm:t>
    </dgm:pt>
    <dgm:pt modelId="{2C02AE93-A341-427B-8D2C-E25DF6B1DD90}" type="parTrans" cxnId="{BCC6BDEF-48C1-46AC-AB1A-9233AA8B52C4}">
      <dgm:prSet/>
      <dgm:spPr/>
      <dgm:t>
        <a:bodyPr/>
        <a:lstStyle/>
        <a:p>
          <a:endParaRPr lang="en-GB"/>
        </a:p>
      </dgm:t>
    </dgm:pt>
    <dgm:pt modelId="{1696A7F3-DEAC-4776-ABD8-11C547E07ACC}" type="sibTrans" cxnId="{BCC6BDEF-48C1-46AC-AB1A-9233AA8B52C4}">
      <dgm:prSet/>
      <dgm:spPr/>
      <dgm:t>
        <a:bodyPr/>
        <a:lstStyle/>
        <a:p>
          <a:endParaRPr lang="en-GB"/>
        </a:p>
      </dgm:t>
    </dgm:pt>
    <dgm:pt modelId="{C8F5A581-4562-4A2A-89DA-50E976813E4C}" type="pres">
      <dgm:prSet presAssocID="{5151B223-E215-4FCD-8486-56968BB853A9}" presName="hierChild1" presStyleCnt="0">
        <dgm:presLayoutVars>
          <dgm:orgChart val="1"/>
          <dgm:chPref val="1"/>
          <dgm:dir/>
          <dgm:animOne val="branch"/>
          <dgm:animLvl val="lvl"/>
          <dgm:resizeHandles/>
        </dgm:presLayoutVars>
      </dgm:prSet>
      <dgm:spPr/>
    </dgm:pt>
    <dgm:pt modelId="{382C245E-DE4D-4158-93A8-F8A924F95F5C}" type="pres">
      <dgm:prSet presAssocID="{71566335-B5DB-49BA-BDCB-AF74B44A39B4}" presName="hierRoot1" presStyleCnt="0">
        <dgm:presLayoutVars>
          <dgm:hierBranch val="init"/>
        </dgm:presLayoutVars>
      </dgm:prSet>
      <dgm:spPr/>
    </dgm:pt>
    <dgm:pt modelId="{1F3CB6F5-7EAE-4863-9894-C190C8185D28}" type="pres">
      <dgm:prSet presAssocID="{71566335-B5DB-49BA-BDCB-AF74B44A39B4}" presName="rootComposite1" presStyleCnt="0"/>
      <dgm:spPr/>
    </dgm:pt>
    <dgm:pt modelId="{1EC8390A-5762-409D-A444-E094508F3A36}" type="pres">
      <dgm:prSet presAssocID="{71566335-B5DB-49BA-BDCB-AF74B44A39B4}" presName="rootText1" presStyleLbl="node0" presStyleIdx="0" presStyleCnt="1">
        <dgm:presLayoutVars>
          <dgm:chPref val="3"/>
        </dgm:presLayoutVars>
      </dgm:prSet>
      <dgm:spPr/>
    </dgm:pt>
    <dgm:pt modelId="{11D2F312-18CD-4ABD-8B85-9E6A2F604F34}" type="pres">
      <dgm:prSet presAssocID="{71566335-B5DB-49BA-BDCB-AF74B44A39B4}" presName="rootConnector1" presStyleLbl="node1" presStyleIdx="0" presStyleCnt="0"/>
      <dgm:spPr/>
    </dgm:pt>
    <dgm:pt modelId="{50D65805-FE23-4474-A253-C00E99D72F34}" type="pres">
      <dgm:prSet presAssocID="{71566335-B5DB-49BA-BDCB-AF74B44A39B4}" presName="hierChild2" presStyleCnt="0"/>
      <dgm:spPr/>
    </dgm:pt>
    <dgm:pt modelId="{8DA51C0B-1EDA-4BC7-A53B-CA307497A444}" type="pres">
      <dgm:prSet presAssocID="{B7CA085A-CE36-45C1-BF3A-7980FA4F0FF4}" presName="Name37" presStyleLbl="parChTrans1D2" presStyleIdx="0" presStyleCnt="5"/>
      <dgm:spPr/>
    </dgm:pt>
    <dgm:pt modelId="{ACC96F3A-DBE4-43A4-A384-1C845403716D}" type="pres">
      <dgm:prSet presAssocID="{EC36626E-F8DB-47F7-9C4C-2F48FAFD1384}" presName="hierRoot2" presStyleCnt="0">
        <dgm:presLayoutVars>
          <dgm:hierBranch val="init"/>
        </dgm:presLayoutVars>
      </dgm:prSet>
      <dgm:spPr/>
    </dgm:pt>
    <dgm:pt modelId="{0A707C51-3972-4387-9DB0-7707AE6CAD8A}" type="pres">
      <dgm:prSet presAssocID="{EC36626E-F8DB-47F7-9C4C-2F48FAFD1384}" presName="rootComposite" presStyleCnt="0"/>
      <dgm:spPr/>
    </dgm:pt>
    <dgm:pt modelId="{53A37270-F7CC-4AC7-B6D9-956A5D7E9A34}" type="pres">
      <dgm:prSet presAssocID="{EC36626E-F8DB-47F7-9C4C-2F48FAFD1384}" presName="rootText" presStyleLbl="node2" presStyleIdx="0" presStyleCnt="5">
        <dgm:presLayoutVars>
          <dgm:chPref val="3"/>
        </dgm:presLayoutVars>
      </dgm:prSet>
      <dgm:spPr/>
    </dgm:pt>
    <dgm:pt modelId="{611D5F44-0EB7-4CF4-A395-358A168690C3}" type="pres">
      <dgm:prSet presAssocID="{EC36626E-F8DB-47F7-9C4C-2F48FAFD1384}" presName="rootConnector" presStyleLbl="node2" presStyleIdx="0" presStyleCnt="5"/>
      <dgm:spPr/>
    </dgm:pt>
    <dgm:pt modelId="{4A6CC1A7-A0F9-4CAC-BAFE-96B1D41CDAE0}" type="pres">
      <dgm:prSet presAssocID="{EC36626E-F8DB-47F7-9C4C-2F48FAFD1384}" presName="hierChild4" presStyleCnt="0"/>
      <dgm:spPr/>
    </dgm:pt>
    <dgm:pt modelId="{AE964BF9-8BA4-4462-912B-814EAB7A9F4B}" type="pres">
      <dgm:prSet presAssocID="{4FE011EE-B68B-4F29-896C-9DA7357E3580}" presName="Name37" presStyleLbl="parChTrans1D3" presStyleIdx="0" presStyleCnt="15"/>
      <dgm:spPr/>
    </dgm:pt>
    <dgm:pt modelId="{87CFA4A7-569D-4F91-98CA-15528C0E7A08}" type="pres">
      <dgm:prSet presAssocID="{EC2B9262-310A-4601-9993-64F62D2A5CFE}" presName="hierRoot2" presStyleCnt="0">
        <dgm:presLayoutVars>
          <dgm:hierBranch val="init"/>
        </dgm:presLayoutVars>
      </dgm:prSet>
      <dgm:spPr/>
    </dgm:pt>
    <dgm:pt modelId="{57050B6D-24E4-43DA-9D16-2C6DE2CC8599}" type="pres">
      <dgm:prSet presAssocID="{EC2B9262-310A-4601-9993-64F62D2A5CFE}" presName="rootComposite" presStyleCnt="0"/>
      <dgm:spPr/>
    </dgm:pt>
    <dgm:pt modelId="{305560BA-2D8A-4A46-B77A-52BD2FB3BFA4}" type="pres">
      <dgm:prSet presAssocID="{EC2B9262-310A-4601-9993-64F62D2A5CFE}" presName="rootText" presStyleLbl="node3" presStyleIdx="0" presStyleCnt="15">
        <dgm:presLayoutVars>
          <dgm:chPref val="3"/>
        </dgm:presLayoutVars>
      </dgm:prSet>
      <dgm:spPr/>
    </dgm:pt>
    <dgm:pt modelId="{99A5CA9F-E0EC-475D-80BB-8E3CC2411A36}" type="pres">
      <dgm:prSet presAssocID="{EC2B9262-310A-4601-9993-64F62D2A5CFE}" presName="rootConnector" presStyleLbl="node3" presStyleIdx="0" presStyleCnt="15"/>
      <dgm:spPr/>
    </dgm:pt>
    <dgm:pt modelId="{29794ADD-0EF8-48B6-AFDA-8CE29C59E2B5}" type="pres">
      <dgm:prSet presAssocID="{EC2B9262-310A-4601-9993-64F62D2A5CFE}" presName="hierChild4" presStyleCnt="0"/>
      <dgm:spPr/>
    </dgm:pt>
    <dgm:pt modelId="{70C8DDB2-DEF1-482B-AA1B-A915688996E2}" type="pres">
      <dgm:prSet presAssocID="{EC2B9262-310A-4601-9993-64F62D2A5CFE}" presName="hierChild5" presStyleCnt="0"/>
      <dgm:spPr/>
    </dgm:pt>
    <dgm:pt modelId="{E1AC5399-3A0F-47B9-980D-AA5B1AF0704B}" type="pres">
      <dgm:prSet presAssocID="{6A031F31-B93C-4BF3-B86B-1E5DCB52C5C2}" presName="Name37" presStyleLbl="parChTrans1D3" presStyleIdx="1" presStyleCnt="15"/>
      <dgm:spPr/>
    </dgm:pt>
    <dgm:pt modelId="{5FC3F4F2-A648-4790-B931-E1866DC257E6}" type="pres">
      <dgm:prSet presAssocID="{E68C8BEC-89A2-4BAA-A873-F3676083D31F}" presName="hierRoot2" presStyleCnt="0">
        <dgm:presLayoutVars>
          <dgm:hierBranch val="init"/>
        </dgm:presLayoutVars>
      </dgm:prSet>
      <dgm:spPr/>
    </dgm:pt>
    <dgm:pt modelId="{5CC4E7F5-03E1-4D5F-9FDD-09DCE9066153}" type="pres">
      <dgm:prSet presAssocID="{E68C8BEC-89A2-4BAA-A873-F3676083D31F}" presName="rootComposite" presStyleCnt="0"/>
      <dgm:spPr/>
    </dgm:pt>
    <dgm:pt modelId="{FF3AEB06-D83E-4F8F-B671-5AE6D8385AAE}" type="pres">
      <dgm:prSet presAssocID="{E68C8BEC-89A2-4BAA-A873-F3676083D31F}" presName="rootText" presStyleLbl="node3" presStyleIdx="1" presStyleCnt="15" custLinFactNeighborY="-5550">
        <dgm:presLayoutVars>
          <dgm:chPref val="3"/>
        </dgm:presLayoutVars>
      </dgm:prSet>
      <dgm:spPr/>
    </dgm:pt>
    <dgm:pt modelId="{6829A4C4-629C-4441-88BA-11627DE85E45}" type="pres">
      <dgm:prSet presAssocID="{E68C8BEC-89A2-4BAA-A873-F3676083D31F}" presName="rootConnector" presStyleLbl="node3" presStyleIdx="1" presStyleCnt="15"/>
      <dgm:spPr/>
    </dgm:pt>
    <dgm:pt modelId="{3A24A8EC-8EDF-4029-A19E-B475CFA7EE15}" type="pres">
      <dgm:prSet presAssocID="{E68C8BEC-89A2-4BAA-A873-F3676083D31F}" presName="hierChild4" presStyleCnt="0"/>
      <dgm:spPr/>
    </dgm:pt>
    <dgm:pt modelId="{EEFEB0A8-448B-4B0D-9D17-B26C1B707ED0}" type="pres">
      <dgm:prSet presAssocID="{E68C8BEC-89A2-4BAA-A873-F3676083D31F}" presName="hierChild5" presStyleCnt="0"/>
      <dgm:spPr/>
    </dgm:pt>
    <dgm:pt modelId="{716E776D-CB55-43CE-8247-1C1836866F60}" type="pres">
      <dgm:prSet presAssocID="{EC36626E-F8DB-47F7-9C4C-2F48FAFD1384}" presName="hierChild5" presStyleCnt="0"/>
      <dgm:spPr/>
    </dgm:pt>
    <dgm:pt modelId="{8FA19036-5DE3-49AC-8649-3C6F9809E911}" type="pres">
      <dgm:prSet presAssocID="{ACF7F5C2-942D-4947-A1A0-BFDE89526990}" presName="Name37" presStyleLbl="parChTrans1D2" presStyleIdx="1" presStyleCnt="5"/>
      <dgm:spPr/>
    </dgm:pt>
    <dgm:pt modelId="{C5257FFD-E5FB-484A-A374-6DECCB0BF8D8}" type="pres">
      <dgm:prSet presAssocID="{82D5E4EA-2099-4DF0-B121-1F7972D390F1}" presName="hierRoot2" presStyleCnt="0">
        <dgm:presLayoutVars>
          <dgm:hierBranch val="init"/>
        </dgm:presLayoutVars>
      </dgm:prSet>
      <dgm:spPr/>
    </dgm:pt>
    <dgm:pt modelId="{9D59E90C-3E96-422E-B3C2-C52423C8E5DE}" type="pres">
      <dgm:prSet presAssocID="{82D5E4EA-2099-4DF0-B121-1F7972D390F1}" presName="rootComposite" presStyleCnt="0"/>
      <dgm:spPr/>
    </dgm:pt>
    <dgm:pt modelId="{84AED3D2-B305-4528-A421-EFE73EFF0796}" type="pres">
      <dgm:prSet presAssocID="{82D5E4EA-2099-4DF0-B121-1F7972D390F1}" presName="rootText" presStyleLbl="node2" presStyleIdx="1" presStyleCnt="5">
        <dgm:presLayoutVars>
          <dgm:chPref val="3"/>
        </dgm:presLayoutVars>
      </dgm:prSet>
      <dgm:spPr/>
    </dgm:pt>
    <dgm:pt modelId="{C59456D8-8FBD-492B-A676-791446832C53}" type="pres">
      <dgm:prSet presAssocID="{82D5E4EA-2099-4DF0-B121-1F7972D390F1}" presName="rootConnector" presStyleLbl="node2" presStyleIdx="1" presStyleCnt="5"/>
      <dgm:spPr/>
    </dgm:pt>
    <dgm:pt modelId="{4F65E58B-5967-4DB4-812E-995F854AC157}" type="pres">
      <dgm:prSet presAssocID="{82D5E4EA-2099-4DF0-B121-1F7972D390F1}" presName="hierChild4" presStyleCnt="0"/>
      <dgm:spPr/>
    </dgm:pt>
    <dgm:pt modelId="{A2BF3452-4A72-4517-ACA3-16B06B31830F}" type="pres">
      <dgm:prSet presAssocID="{2DC1DE0A-2778-4676-A8CC-5B1D0EBD853D}" presName="Name37" presStyleLbl="parChTrans1D3" presStyleIdx="2" presStyleCnt="15"/>
      <dgm:spPr/>
    </dgm:pt>
    <dgm:pt modelId="{AC225E51-D802-4692-A860-1610A0C04BB3}" type="pres">
      <dgm:prSet presAssocID="{F19706D8-6AB2-4487-AE05-870CDA14647B}" presName="hierRoot2" presStyleCnt="0">
        <dgm:presLayoutVars>
          <dgm:hierBranch val="init"/>
        </dgm:presLayoutVars>
      </dgm:prSet>
      <dgm:spPr/>
    </dgm:pt>
    <dgm:pt modelId="{37E74340-94B5-474F-B7E2-E37B678C723C}" type="pres">
      <dgm:prSet presAssocID="{F19706D8-6AB2-4487-AE05-870CDA14647B}" presName="rootComposite" presStyleCnt="0"/>
      <dgm:spPr/>
    </dgm:pt>
    <dgm:pt modelId="{039FB6C5-07BE-4BF2-BE92-6E64350472C2}" type="pres">
      <dgm:prSet presAssocID="{F19706D8-6AB2-4487-AE05-870CDA14647B}" presName="rootText" presStyleLbl="node3" presStyleIdx="2" presStyleCnt="15">
        <dgm:presLayoutVars>
          <dgm:chPref val="3"/>
        </dgm:presLayoutVars>
      </dgm:prSet>
      <dgm:spPr/>
    </dgm:pt>
    <dgm:pt modelId="{F7142490-37CC-4FF2-BF0E-83E20A1F38A0}" type="pres">
      <dgm:prSet presAssocID="{F19706D8-6AB2-4487-AE05-870CDA14647B}" presName="rootConnector" presStyleLbl="node3" presStyleIdx="2" presStyleCnt="15"/>
      <dgm:spPr/>
    </dgm:pt>
    <dgm:pt modelId="{B2386B21-CE92-4C64-8AF4-8EF20651A713}" type="pres">
      <dgm:prSet presAssocID="{F19706D8-6AB2-4487-AE05-870CDA14647B}" presName="hierChild4" presStyleCnt="0"/>
      <dgm:spPr/>
    </dgm:pt>
    <dgm:pt modelId="{0B14C95C-9FB4-4F85-AE89-8A33CFA00F94}" type="pres">
      <dgm:prSet presAssocID="{F19706D8-6AB2-4487-AE05-870CDA14647B}" presName="hierChild5" presStyleCnt="0"/>
      <dgm:spPr/>
    </dgm:pt>
    <dgm:pt modelId="{062F405B-267E-4F59-BD5E-00C4FDBA423D}" type="pres">
      <dgm:prSet presAssocID="{4DB880F9-3A6E-4A17-BEC8-0A140EDFF1D7}" presName="Name37" presStyleLbl="parChTrans1D3" presStyleIdx="3" presStyleCnt="15"/>
      <dgm:spPr/>
    </dgm:pt>
    <dgm:pt modelId="{1332222E-4913-4E2B-844E-E668C9D860CD}" type="pres">
      <dgm:prSet presAssocID="{BBBB0DCA-A296-4A95-93FF-9E63513A0FB6}" presName="hierRoot2" presStyleCnt="0">
        <dgm:presLayoutVars>
          <dgm:hierBranch val="init"/>
        </dgm:presLayoutVars>
      </dgm:prSet>
      <dgm:spPr/>
    </dgm:pt>
    <dgm:pt modelId="{A8D19E76-2E0D-4416-B3B3-643CF1B1AEA4}" type="pres">
      <dgm:prSet presAssocID="{BBBB0DCA-A296-4A95-93FF-9E63513A0FB6}" presName="rootComposite" presStyleCnt="0"/>
      <dgm:spPr/>
    </dgm:pt>
    <dgm:pt modelId="{9ED9F6D3-6252-4E28-9909-3F9314616F1C}" type="pres">
      <dgm:prSet presAssocID="{BBBB0DCA-A296-4A95-93FF-9E63513A0FB6}" presName="rootText" presStyleLbl="node3" presStyleIdx="3" presStyleCnt="15">
        <dgm:presLayoutVars>
          <dgm:chPref val="3"/>
        </dgm:presLayoutVars>
      </dgm:prSet>
      <dgm:spPr/>
    </dgm:pt>
    <dgm:pt modelId="{4B8AC8A5-4DE0-49D8-919D-9847FD464EAA}" type="pres">
      <dgm:prSet presAssocID="{BBBB0DCA-A296-4A95-93FF-9E63513A0FB6}" presName="rootConnector" presStyleLbl="node3" presStyleIdx="3" presStyleCnt="15"/>
      <dgm:spPr/>
    </dgm:pt>
    <dgm:pt modelId="{794C5080-9002-4923-ABC4-0376C8EB53F5}" type="pres">
      <dgm:prSet presAssocID="{BBBB0DCA-A296-4A95-93FF-9E63513A0FB6}" presName="hierChild4" presStyleCnt="0"/>
      <dgm:spPr/>
    </dgm:pt>
    <dgm:pt modelId="{B3B8ADA6-BB14-4714-9825-492579EF7CE9}" type="pres">
      <dgm:prSet presAssocID="{BBBB0DCA-A296-4A95-93FF-9E63513A0FB6}" presName="hierChild5" presStyleCnt="0"/>
      <dgm:spPr/>
    </dgm:pt>
    <dgm:pt modelId="{18EC5B3C-F1D0-4BB3-B2A4-2742E13561CB}" type="pres">
      <dgm:prSet presAssocID="{1E13544F-E95E-44F1-BDAB-51A53F87F354}" presName="Name37" presStyleLbl="parChTrans1D3" presStyleIdx="4" presStyleCnt="15"/>
      <dgm:spPr/>
    </dgm:pt>
    <dgm:pt modelId="{5A6E35B5-A305-4B43-BFAB-E778AD0BF293}" type="pres">
      <dgm:prSet presAssocID="{B2EE3FA0-6B8C-4095-9434-9FE8168485AA}" presName="hierRoot2" presStyleCnt="0">
        <dgm:presLayoutVars>
          <dgm:hierBranch val="init"/>
        </dgm:presLayoutVars>
      </dgm:prSet>
      <dgm:spPr/>
    </dgm:pt>
    <dgm:pt modelId="{AD72143A-CF87-4D07-9312-569E60ECEC91}" type="pres">
      <dgm:prSet presAssocID="{B2EE3FA0-6B8C-4095-9434-9FE8168485AA}" presName="rootComposite" presStyleCnt="0"/>
      <dgm:spPr/>
    </dgm:pt>
    <dgm:pt modelId="{2DDC1F55-8D5C-43F3-9472-D0041657461B}" type="pres">
      <dgm:prSet presAssocID="{B2EE3FA0-6B8C-4095-9434-9FE8168485AA}" presName="rootText" presStyleLbl="node3" presStyleIdx="4" presStyleCnt="15">
        <dgm:presLayoutVars>
          <dgm:chPref val="3"/>
        </dgm:presLayoutVars>
      </dgm:prSet>
      <dgm:spPr/>
    </dgm:pt>
    <dgm:pt modelId="{265C01ED-57E4-4517-9A6C-99976FBDA1B2}" type="pres">
      <dgm:prSet presAssocID="{B2EE3FA0-6B8C-4095-9434-9FE8168485AA}" presName="rootConnector" presStyleLbl="node3" presStyleIdx="4" presStyleCnt="15"/>
      <dgm:spPr/>
    </dgm:pt>
    <dgm:pt modelId="{69AE1A72-0AA5-4BCA-B416-891EF0035A37}" type="pres">
      <dgm:prSet presAssocID="{B2EE3FA0-6B8C-4095-9434-9FE8168485AA}" presName="hierChild4" presStyleCnt="0"/>
      <dgm:spPr/>
    </dgm:pt>
    <dgm:pt modelId="{40390723-69D8-4A2D-9CAB-4E1D92D32963}" type="pres">
      <dgm:prSet presAssocID="{B2EE3FA0-6B8C-4095-9434-9FE8168485AA}" presName="hierChild5" presStyleCnt="0"/>
      <dgm:spPr/>
    </dgm:pt>
    <dgm:pt modelId="{722E87C0-D381-4371-BD7A-41129BFAF683}" type="pres">
      <dgm:prSet presAssocID="{9366EA3D-CEB0-4D16-8D1C-FB6846977574}" presName="Name37" presStyleLbl="parChTrans1D3" presStyleIdx="5" presStyleCnt="15"/>
      <dgm:spPr/>
    </dgm:pt>
    <dgm:pt modelId="{886F2316-5480-40A6-AF0B-3A71C291588B}" type="pres">
      <dgm:prSet presAssocID="{EDC682CA-35E1-4784-87BA-29E9B23E201C}" presName="hierRoot2" presStyleCnt="0">
        <dgm:presLayoutVars>
          <dgm:hierBranch val="init"/>
        </dgm:presLayoutVars>
      </dgm:prSet>
      <dgm:spPr/>
    </dgm:pt>
    <dgm:pt modelId="{4372C348-EB07-41D4-A1AC-E977BE803B3D}" type="pres">
      <dgm:prSet presAssocID="{EDC682CA-35E1-4784-87BA-29E9B23E201C}" presName="rootComposite" presStyleCnt="0"/>
      <dgm:spPr/>
    </dgm:pt>
    <dgm:pt modelId="{FE10ACF1-031D-4AB6-9207-7F8C42D5EF83}" type="pres">
      <dgm:prSet presAssocID="{EDC682CA-35E1-4784-87BA-29E9B23E201C}" presName="rootText" presStyleLbl="node3" presStyleIdx="5" presStyleCnt="15">
        <dgm:presLayoutVars>
          <dgm:chPref val="3"/>
        </dgm:presLayoutVars>
      </dgm:prSet>
      <dgm:spPr/>
    </dgm:pt>
    <dgm:pt modelId="{49E0A341-AE7C-40FD-B239-94859F65CD7E}" type="pres">
      <dgm:prSet presAssocID="{EDC682CA-35E1-4784-87BA-29E9B23E201C}" presName="rootConnector" presStyleLbl="node3" presStyleIdx="5" presStyleCnt="15"/>
      <dgm:spPr/>
    </dgm:pt>
    <dgm:pt modelId="{B20CDEAA-91BA-4560-83B1-D90E0FD4EEE8}" type="pres">
      <dgm:prSet presAssocID="{EDC682CA-35E1-4784-87BA-29E9B23E201C}" presName="hierChild4" presStyleCnt="0"/>
      <dgm:spPr/>
    </dgm:pt>
    <dgm:pt modelId="{76AA6BC7-DC8C-4BC7-864B-0EEF45E939EC}" type="pres">
      <dgm:prSet presAssocID="{EDC682CA-35E1-4784-87BA-29E9B23E201C}" presName="hierChild5" presStyleCnt="0"/>
      <dgm:spPr/>
    </dgm:pt>
    <dgm:pt modelId="{3866364F-F16C-46DC-908C-A670FE307CC0}" type="pres">
      <dgm:prSet presAssocID="{82D5E4EA-2099-4DF0-B121-1F7972D390F1}" presName="hierChild5" presStyleCnt="0"/>
      <dgm:spPr/>
    </dgm:pt>
    <dgm:pt modelId="{1DFCE230-EF12-4B94-A303-01F69A2A7533}" type="pres">
      <dgm:prSet presAssocID="{9F73BDF4-80D2-469D-82DF-12DD7D25347F}" presName="Name37" presStyleLbl="parChTrans1D2" presStyleIdx="2" presStyleCnt="5"/>
      <dgm:spPr/>
    </dgm:pt>
    <dgm:pt modelId="{238C0A57-5503-4306-88E8-C1F20E0FA001}" type="pres">
      <dgm:prSet presAssocID="{83228E85-2E05-4B69-BCEA-FBCD5A71AB4C}" presName="hierRoot2" presStyleCnt="0">
        <dgm:presLayoutVars>
          <dgm:hierBranch val="init"/>
        </dgm:presLayoutVars>
      </dgm:prSet>
      <dgm:spPr/>
    </dgm:pt>
    <dgm:pt modelId="{DFF5F4B5-6B2A-4186-A2F8-42C4B595B59A}" type="pres">
      <dgm:prSet presAssocID="{83228E85-2E05-4B69-BCEA-FBCD5A71AB4C}" presName="rootComposite" presStyleCnt="0"/>
      <dgm:spPr/>
    </dgm:pt>
    <dgm:pt modelId="{469E8354-949D-4432-9A9E-8008CCC43987}" type="pres">
      <dgm:prSet presAssocID="{83228E85-2E05-4B69-BCEA-FBCD5A71AB4C}" presName="rootText" presStyleLbl="node2" presStyleIdx="2" presStyleCnt="5" custLinFactNeighborY="0">
        <dgm:presLayoutVars>
          <dgm:chPref val="3"/>
        </dgm:presLayoutVars>
      </dgm:prSet>
      <dgm:spPr/>
    </dgm:pt>
    <dgm:pt modelId="{DC598D0E-2516-407B-BD04-29C2DE539E66}" type="pres">
      <dgm:prSet presAssocID="{83228E85-2E05-4B69-BCEA-FBCD5A71AB4C}" presName="rootConnector" presStyleLbl="node2" presStyleIdx="2" presStyleCnt="5"/>
      <dgm:spPr/>
    </dgm:pt>
    <dgm:pt modelId="{83316172-1BCC-4887-88E1-753455589C3C}" type="pres">
      <dgm:prSet presAssocID="{83228E85-2E05-4B69-BCEA-FBCD5A71AB4C}" presName="hierChild4" presStyleCnt="0"/>
      <dgm:spPr/>
    </dgm:pt>
    <dgm:pt modelId="{E3DF6041-F183-4BF6-BB2F-FA95F5F666D7}" type="pres">
      <dgm:prSet presAssocID="{93A139DE-CF96-40D8-B698-950BE7FC5FDF}" presName="Name37" presStyleLbl="parChTrans1D3" presStyleIdx="6" presStyleCnt="15"/>
      <dgm:spPr/>
    </dgm:pt>
    <dgm:pt modelId="{537B6A23-E898-42CE-80FA-987612C6C391}" type="pres">
      <dgm:prSet presAssocID="{A4F2EF4E-13FD-470F-B551-5B9DB5BEB142}" presName="hierRoot2" presStyleCnt="0">
        <dgm:presLayoutVars>
          <dgm:hierBranch val="init"/>
        </dgm:presLayoutVars>
      </dgm:prSet>
      <dgm:spPr/>
    </dgm:pt>
    <dgm:pt modelId="{E6C60FB1-DE94-4582-9318-D307867BAF2F}" type="pres">
      <dgm:prSet presAssocID="{A4F2EF4E-13FD-470F-B551-5B9DB5BEB142}" presName="rootComposite" presStyleCnt="0"/>
      <dgm:spPr/>
    </dgm:pt>
    <dgm:pt modelId="{11FBB9FF-599E-4FE2-B220-CEAE0F8A39AC}" type="pres">
      <dgm:prSet presAssocID="{A4F2EF4E-13FD-470F-B551-5B9DB5BEB142}" presName="rootText" presStyleLbl="node3" presStyleIdx="6" presStyleCnt="15" custLinFactNeighborX="-1317" custLinFactNeighborY="-5939">
        <dgm:presLayoutVars>
          <dgm:chPref val="3"/>
        </dgm:presLayoutVars>
      </dgm:prSet>
      <dgm:spPr/>
    </dgm:pt>
    <dgm:pt modelId="{4A43A692-38A6-40C6-B45B-34574D05AFD9}" type="pres">
      <dgm:prSet presAssocID="{A4F2EF4E-13FD-470F-B551-5B9DB5BEB142}" presName="rootConnector" presStyleLbl="node3" presStyleIdx="6" presStyleCnt="15"/>
      <dgm:spPr/>
    </dgm:pt>
    <dgm:pt modelId="{1556991F-AC09-4423-BCA4-C2670C773633}" type="pres">
      <dgm:prSet presAssocID="{A4F2EF4E-13FD-470F-B551-5B9DB5BEB142}" presName="hierChild4" presStyleCnt="0"/>
      <dgm:spPr/>
    </dgm:pt>
    <dgm:pt modelId="{F9D1B27B-3D26-4EE4-B43A-DED4E0C74C53}" type="pres">
      <dgm:prSet presAssocID="{A4F2EF4E-13FD-470F-B551-5B9DB5BEB142}" presName="hierChild5" presStyleCnt="0"/>
      <dgm:spPr/>
    </dgm:pt>
    <dgm:pt modelId="{AAF9D148-D91C-4D8E-93EA-E7AC01FC4D23}" type="pres">
      <dgm:prSet presAssocID="{83228E85-2E05-4B69-BCEA-FBCD5A71AB4C}" presName="hierChild5" presStyleCnt="0"/>
      <dgm:spPr/>
    </dgm:pt>
    <dgm:pt modelId="{66CA96C2-BCF5-4C31-96E8-A8C2847162F9}" type="pres">
      <dgm:prSet presAssocID="{23F992B6-1CE4-4DDC-9C07-DC6E2CED1853}" presName="Name37" presStyleLbl="parChTrans1D2" presStyleIdx="3" presStyleCnt="5"/>
      <dgm:spPr/>
    </dgm:pt>
    <dgm:pt modelId="{CFE4DB1F-3FB3-4DFC-B0A5-960BB68A8D6E}" type="pres">
      <dgm:prSet presAssocID="{E669FE97-F30E-4296-9301-C81B5877C646}" presName="hierRoot2" presStyleCnt="0">
        <dgm:presLayoutVars>
          <dgm:hierBranch val="init"/>
        </dgm:presLayoutVars>
      </dgm:prSet>
      <dgm:spPr/>
    </dgm:pt>
    <dgm:pt modelId="{D354E56D-CEB4-4345-A69D-4015D488A603}" type="pres">
      <dgm:prSet presAssocID="{E669FE97-F30E-4296-9301-C81B5877C646}" presName="rootComposite" presStyleCnt="0"/>
      <dgm:spPr/>
    </dgm:pt>
    <dgm:pt modelId="{C4397F2D-D5A6-42D3-B5FE-16CEBDAAA5A7}" type="pres">
      <dgm:prSet presAssocID="{E669FE97-F30E-4296-9301-C81B5877C646}" presName="rootText" presStyleLbl="node2" presStyleIdx="3" presStyleCnt="5">
        <dgm:presLayoutVars>
          <dgm:chPref val="3"/>
        </dgm:presLayoutVars>
      </dgm:prSet>
      <dgm:spPr/>
    </dgm:pt>
    <dgm:pt modelId="{C4282CA1-810C-409D-A9A7-809AED763C6E}" type="pres">
      <dgm:prSet presAssocID="{E669FE97-F30E-4296-9301-C81B5877C646}" presName="rootConnector" presStyleLbl="node2" presStyleIdx="3" presStyleCnt="5"/>
      <dgm:spPr/>
    </dgm:pt>
    <dgm:pt modelId="{90E5E99E-2F50-4A71-828A-CB91020C3BD7}" type="pres">
      <dgm:prSet presAssocID="{E669FE97-F30E-4296-9301-C81B5877C646}" presName="hierChild4" presStyleCnt="0"/>
      <dgm:spPr/>
    </dgm:pt>
    <dgm:pt modelId="{7868C47F-78AE-4BC9-A00C-ACEEB9751C1E}" type="pres">
      <dgm:prSet presAssocID="{82AC6235-74B4-4ECA-92AD-C5DAFDE80131}" presName="Name37" presStyleLbl="parChTrans1D3" presStyleIdx="7" presStyleCnt="15"/>
      <dgm:spPr/>
    </dgm:pt>
    <dgm:pt modelId="{4C338194-88FC-4B07-A454-54BB7ED6BD1C}" type="pres">
      <dgm:prSet presAssocID="{D4F17063-59B7-476F-BDF4-C7D15DEA25CF}" presName="hierRoot2" presStyleCnt="0">
        <dgm:presLayoutVars>
          <dgm:hierBranch val="init"/>
        </dgm:presLayoutVars>
      </dgm:prSet>
      <dgm:spPr/>
    </dgm:pt>
    <dgm:pt modelId="{C2FA5FB4-3085-431C-9ECC-71EC5B4AF131}" type="pres">
      <dgm:prSet presAssocID="{D4F17063-59B7-476F-BDF4-C7D15DEA25CF}" presName="rootComposite" presStyleCnt="0"/>
      <dgm:spPr/>
    </dgm:pt>
    <dgm:pt modelId="{FCBE8355-AFE6-4F35-8B59-453658612C5B}" type="pres">
      <dgm:prSet presAssocID="{D4F17063-59B7-476F-BDF4-C7D15DEA25CF}" presName="rootText" presStyleLbl="node3" presStyleIdx="7" presStyleCnt="15">
        <dgm:presLayoutVars>
          <dgm:chPref val="3"/>
        </dgm:presLayoutVars>
      </dgm:prSet>
      <dgm:spPr/>
    </dgm:pt>
    <dgm:pt modelId="{B67FF95B-6D13-4A4D-BB71-8C5FD76D8828}" type="pres">
      <dgm:prSet presAssocID="{D4F17063-59B7-476F-BDF4-C7D15DEA25CF}" presName="rootConnector" presStyleLbl="node3" presStyleIdx="7" presStyleCnt="15"/>
      <dgm:spPr/>
    </dgm:pt>
    <dgm:pt modelId="{F7A3A7E7-70E4-4B01-812B-AA044ED79260}" type="pres">
      <dgm:prSet presAssocID="{D4F17063-59B7-476F-BDF4-C7D15DEA25CF}" presName="hierChild4" presStyleCnt="0"/>
      <dgm:spPr/>
    </dgm:pt>
    <dgm:pt modelId="{891848C6-20B9-4B79-B252-3EB55BA621F5}" type="pres">
      <dgm:prSet presAssocID="{D4F17063-59B7-476F-BDF4-C7D15DEA25CF}" presName="hierChild5" presStyleCnt="0"/>
      <dgm:spPr/>
    </dgm:pt>
    <dgm:pt modelId="{EA38D9EE-826F-4F2E-978F-06035B0BC00C}" type="pres">
      <dgm:prSet presAssocID="{C0F7F17D-C4E8-457B-86FA-BF145574E328}" presName="Name37" presStyleLbl="parChTrans1D3" presStyleIdx="8" presStyleCnt="15"/>
      <dgm:spPr/>
    </dgm:pt>
    <dgm:pt modelId="{2BA0CD7D-6889-44FF-B0D9-02DA35AB8518}" type="pres">
      <dgm:prSet presAssocID="{DF174C4F-7358-4A4E-8AB6-731B94809263}" presName="hierRoot2" presStyleCnt="0">
        <dgm:presLayoutVars>
          <dgm:hierBranch val="init"/>
        </dgm:presLayoutVars>
      </dgm:prSet>
      <dgm:spPr/>
    </dgm:pt>
    <dgm:pt modelId="{1A22810D-D283-46AA-9AD3-9459C5C03303}" type="pres">
      <dgm:prSet presAssocID="{DF174C4F-7358-4A4E-8AB6-731B94809263}" presName="rootComposite" presStyleCnt="0"/>
      <dgm:spPr/>
    </dgm:pt>
    <dgm:pt modelId="{71EF7A4D-DA8C-465E-BB43-6D95E0ECAE05}" type="pres">
      <dgm:prSet presAssocID="{DF174C4F-7358-4A4E-8AB6-731B94809263}" presName="rootText" presStyleLbl="node3" presStyleIdx="8" presStyleCnt="15">
        <dgm:presLayoutVars>
          <dgm:chPref val="3"/>
        </dgm:presLayoutVars>
      </dgm:prSet>
      <dgm:spPr/>
    </dgm:pt>
    <dgm:pt modelId="{2B4D0981-7A5E-41E2-BDB9-0B975E8DF2EB}" type="pres">
      <dgm:prSet presAssocID="{DF174C4F-7358-4A4E-8AB6-731B94809263}" presName="rootConnector" presStyleLbl="node3" presStyleIdx="8" presStyleCnt="15"/>
      <dgm:spPr/>
    </dgm:pt>
    <dgm:pt modelId="{76914C44-7343-401E-8F95-3789D722489E}" type="pres">
      <dgm:prSet presAssocID="{DF174C4F-7358-4A4E-8AB6-731B94809263}" presName="hierChild4" presStyleCnt="0"/>
      <dgm:spPr/>
    </dgm:pt>
    <dgm:pt modelId="{4DD9AC2E-2A1D-4AAF-9FF8-7BA8DEF24EAE}" type="pres">
      <dgm:prSet presAssocID="{DF174C4F-7358-4A4E-8AB6-731B94809263}" presName="hierChild5" presStyleCnt="0"/>
      <dgm:spPr/>
    </dgm:pt>
    <dgm:pt modelId="{EDED93C8-CA26-4C07-AA1C-6E6259097835}" type="pres">
      <dgm:prSet presAssocID="{A69F76C1-9F0C-465E-B82D-ECFB8B63725C}" presName="Name37" presStyleLbl="parChTrans1D3" presStyleIdx="9" presStyleCnt="15"/>
      <dgm:spPr/>
    </dgm:pt>
    <dgm:pt modelId="{DFAE15EF-BD50-42ED-90BC-188D24363ACB}" type="pres">
      <dgm:prSet presAssocID="{EB9F9BEF-50B1-43C3-A7AF-5B1E70D5ED39}" presName="hierRoot2" presStyleCnt="0">
        <dgm:presLayoutVars>
          <dgm:hierBranch val="init"/>
        </dgm:presLayoutVars>
      </dgm:prSet>
      <dgm:spPr/>
    </dgm:pt>
    <dgm:pt modelId="{6D63CCF3-0C7D-45E6-90F7-448FFE63EAC7}" type="pres">
      <dgm:prSet presAssocID="{EB9F9BEF-50B1-43C3-A7AF-5B1E70D5ED39}" presName="rootComposite" presStyleCnt="0"/>
      <dgm:spPr/>
    </dgm:pt>
    <dgm:pt modelId="{2B4BB630-AF32-4804-9C85-1F62C87F403B}" type="pres">
      <dgm:prSet presAssocID="{EB9F9BEF-50B1-43C3-A7AF-5B1E70D5ED39}" presName="rootText" presStyleLbl="node3" presStyleIdx="9" presStyleCnt="15">
        <dgm:presLayoutVars>
          <dgm:chPref val="3"/>
        </dgm:presLayoutVars>
      </dgm:prSet>
      <dgm:spPr/>
    </dgm:pt>
    <dgm:pt modelId="{3E6B60F8-7FB1-4382-8D3D-1F9B8CAC2931}" type="pres">
      <dgm:prSet presAssocID="{EB9F9BEF-50B1-43C3-A7AF-5B1E70D5ED39}" presName="rootConnector" presStyleLbl="node3" presStyleIdx="9" presStyleCnt="15"/>
      <dgm:spPr/>
    </dgm:pt>
    <dgm:pt modelId="{E28F77AA-E90A-4452-A0AB-685D9A49D3A7}" type="pres">
      <dgm:prSet presAssocID="{EB9F9BEF-50B1-43C3-A7AF-5B1E70D5ED39}" presName="hierChild4" presStyleCnt="0"/>
      <dgm:spPr/>
    </dgm:pt>
    <dgm:pt modelId="{DC634F4A-5439-4676-AFE6-0C083850463E}" type="pres">
      <dgm:prSet presAssocID="{EB9F9BEF-50B1-43C3-A7AF-5B1E70D5ED39}" presName="hierChild5" presStyleCnt="0"/>
      <dgm:spPr/>
    </dgm:pt>
    <dgm:pt modelId="{2ABCE898-5C89-46C1-968A-258C0DDC7C0D}" type="pres">
      <dgm:prSet presAssocID="{E669FE97-F30E-4296-9301-C81B5877C646}" presName="hierChild5" presStyleCnt="0"/>
      <dgm:spPr/>
    </dgm:pt>
    <dgm:pt modelId="{FC8F2439-8EDC-458D-9FDB-0E45275167B4}" type="pres">
      <dgm:prSet presAssocID="{A3961C4F-0422-40E3-9279-827C0A3C85C2}" presName="Name37" presStyleLbl="parChTrans1D2" presStyleIdx="4" presStyleCnt="5"/>
      <dgm:spPr/>
    </dgm:pt>
    <dgm:pt modelId="{B6B5B5C6-8E81-4E7B-89EF-D791FE62EE06}" type="pres">
      <dgm:prSet presAssocID="{7263F4B3-2413-4E90-B475-9805F1307DF1}" presName="hierRoot2" presStyleCnt="0">
        <dgm:presLayoutVars>
          <dgm:hierBranch val="init"/>
        </dgm:presLayoutVars>
      </dgm:prSet>
      <dgm:spPr/>
    </dgm:pt>
    <dgm:pt modelId="{38C93172-E9FD-48A2-9BBC-2B7A83CE1D32}" type="pres">
      <dgm:prSet presAssocID="{7263F4B3-2413-4E90-B475-9805F1307DF1}" presName="rootComposite" presStyleCnt="0"/>
      <dgm:spPr/>
    </dgm:pt>
    <dgm:pt modelId="{75D71914-6FAD-4F8F-9CC8-972C0942DE81}" type="pres">
      <dgm:prSet presAssocID="{7263F4B3-2413-4E90-B475-9805F1307DF1}" presName="rootText" presStyleLbl="node2" presStyleIdx="4" presStyleCnt="5">
        <dgm:presLayoutVars>
          <dgm:chPref val="3"/>
        </dgm:presLayoutVars>
      </dgm:prSet>
      <dgm:spPr/>
    </dgm:pt>
    <dgm:pt modelId="{C54D0C13-13AF-4693-954D-36337892D830}" type="pres">
      <dgm:prSet presAssocID="{7263F4B3-2413-4E90-B475-9805F1307DF1}" presName="rootConnector" presStyleLbl="node2" presStyleIdx="4" presStyleCnt="5"/>
      <dgm:spPr/>
    </dgm:pt>
    <dgm:pt modelId="{F901B261-B250-4A8D-9DD0-4BAD429F169E}" type="pres">
      <dgm:prSet presAssocID="{7263F4B3-2413-4E90-B475-9805F1307DF1}" presName="hierChild4" presStyleCnt="0"/>
      <dgm:spPr/>
    </dgm:pt>
    <dgm:pt modelId="{257E6CA6-D90F-45A8-89D0-C00C2D067601}" type="pres">
      <dgm:prSet presAssocID="{876C2795-C498-47D4-808A-94FF8C159EC7}" presName="Name37" presStyleLbl="parChTrans1D3" presStyleIdx="10" presStyleCnt="15"/>
      <dgm:spPr/>
    </dgm:pt>
    <dgm:pt modelId="{64799CD0-0D0F-4073-BA39-F1309450FC34}" type="pres">
      <dgm:prSet presAssocID="{ACD00A00-57B7-45D6-A031-23A299C96E6C}" presName="hierRoot2" presStyleCnt="0">
        <dgm:presLayoutVars>
          <dgm:hierBranch val="init"/>
        </dgm:presLayoutVars>
      </dgm:prSet>
      <dgm:spPr/>
    </dgm:pt>
    <dgm:pt modelId="{70FC8A42-78C4-4CC2-A46B-D00B4697BDF1}" type="pres">
      <dgm:prSet presAssocID="{ACD00A00-57B7-45D6-A031-23A299C96E6C}" presName="rootComposite" presStyleCnt="0"/>
      <dgm:spPr/>
    </dgm:pt>
    <dgm:pt modelId="{FA354EB7-28E3-4308-96AF-932B24ADBE11}" type="pres">
      <dgm:prSet presAssocID="{ACD00A00-57B7-45D6-A031-23A299C96E6C}" presName="rootText" presStyleLbl="node3" presStyleIdx="10" presStyleCnt="15" custLinFactNeighborX="-1743">
        <dgm:presLayoutVars>
          <dgm:chPref val="3"/>
        </dgm:presLayoutVars>
      </dgm:prSet>
      <dgm:spPr/>
    </dgm:pt>
    <dgm:pt modelId="{AA406DE8-87CB-4E16-B724-2E15C3C427B9}" type="pres">
      <dgm:prSet presAssocID="{ACD00A00-57B7-45D6-A031-23A299C96E6C}" presName="rootConnector" presStyleLbl="node3" presStyleIdx="10" presStyleCnt="15"/>
      <dgm:spPr/>
    </dgm:pt>
    <dgm:pt modelId="{9F0FA226-9900-49FA-BB93-9937378198E3}" type="pres">
      <dgm:prSet presAssocID="{ACD00A00-57B7-45D6-A031-23A299C96E6C}" presName="hierChild4" presStyleCnt="0"/>
      <dgm:spPr/>
    </dgm:pt>
    <dgm:pt modelId="{B759BA92-8C0C-4943-8689-9D3110270F1E}" type="pres">
      <dgm:prSet presAssocID="{ACD00A00-57B7-45D6-A031-23A299C96E6C}" presName="hierChild5" presStyleCnt="0"/>
      <dgm:spPr/>
    </dgm:pt>
    <dgm:pt modelId="{CB34348A-1F6B-443F-91E4-18AEBD7191F1}" type="pres">
      <dgm:prSet presAssocID="{2FA6B00D-E835-43AC-A8A5-95DEDAB792A3}" presName="Name37" presStyleLbl="parChTrans1D3" presStyleIdx="11" presStyleCnt="15"/>
      <dgm:spPr/>
    </dgm:pt>
    <dgm:pt modelId="{D292FE44-FD6D-4360-B6CD-0542E4732F69}" type="pres">
      <dgm:prSet presAssocID="{873D082E-F432-40DC-BE17-27AEE87DB1A4}" presName="hierRoot2" presStyleCnt="0">
        <dgm:presLayoutVars>
          <dgm:hierBranch val="init"/>
        </dgm:presLayoutVars>
      </dgm:prSet>
      <dgm:spPr/>
    </dgm:pt>
    <dgm:pt modelId="{10965F42-2D69-4F70-9AB4-8F7168D5030B}" type="pres">
      <dgm:prSet presAssocID="{873D082E-F432-40DC-BE17-27AEE87DB1A4}" presName="rootComposite" presStyleCnt="0"/>
      <dgm:spPr/>
    </dgm:pt>
    <dgm:pt modelId="{9FC3F171-8F44-4E03-B6F5-4E6E33236BEC}" type="pres">
      <dgm:prSet presAssocID="{873D082E-F432-40DC-BE17-27AEE87DB1A4}" presName="rootText" presStyleLbl="node3" presStyleIdx="11" presStyleCnt="15" custLinFactNeighborX="-2585" custLinFactNeighborY="225">
        <dgm:presLayoutVars>
          <dgm:chPref val="3"/>
        </dgm:presLayoutVars>
      </dgm:prSet>
      <dgm:spPr/>
    </dgm:pt>
    <dgm:pt modelId="{18CD1D98-4939-4D65-ACB1-FE10A1EA5EFB}" type="pres">
      <dgm:prSet presAssocID="{873D082E-F432-40DC-BE17-27AEE87DB1A4}" presName="rootConnector" presStyleLbl="node3" presStyleIdx="11" presStyleCnt="15"/>
      <dgm:spPr/>
    </dgm:pt>
    <dgm:pt modelId="{317AEDF1-C679-49C4-A4E0-811956CDE005}" type="pres">
      <dgm:prSet presAssocID="{873D082E-F432-40DC-BE17-27AEE87DB1A4}" presName="hierChild4" presStyleCnt="0"/>
      <dgm:spPr/>
    </dgm:pt>
    <dgm:pt modelId="{BCBA2906-BCB3-4190-8590-B0AB2E9C57AE}" type="pres">
      <dgm:prSet presAssocID="{873D082E-F432-40DC-BE17-27AEE87DB1A4}" presName="hierChild5" presStyleCnt="0"/>
      <dgm:spPr/>
    </dgm:pt>
    <dgm:pt modelId="{CFB8C9E0-A4E6-4F8A-8D64-B371229EF300}" type="pres">
      <dgm:prSet presAssocID="{2C02AE93-A341-427B-8D2C-E25DF6B1DD90}" presName="Name37" presStyleLbl="parChTrans1D3" presStyleIdx="12" presStyleCnt="15"/>
      <dgm:spPr/>
    </dgm:pt>
    <dgm:pt modelId="{83B7447A-7F83-47FD-A336-3949F0127830}" type="pres">
      <dgm:prSet presAssocID="{ECAADF95-4559-4841-881E-0787EBF80AAA}" presName="hierRoot2" presStyleCnt="0">
        <dgm:presLayoutVars>
          <dgm:hierBranch val="init"/>
        </dgm:presLayoutVars>
      </dgm:prSet>
      <dgm:spPr/>
    </dgm:pt>
    <dgm:pt modelId="{E16D974B-D538-4CB8-966D-17F24B71D5B3}" type="pres">
      <dgm:prSet presAssocID="{ECAADF95-4559-4841-881E-0787EBF80AAA}" presName="rootComposite" presStyleCnt="0"/>
      <dgm:spPr/>
    </dgm:pt>
    <dgm:pt modelId="{77483AE0-7465-4544-B281-9710268950D1}" type="pres">
      <dgm:prSet presAssocID="{ECAADF95-4559-4841-881E-0787EBF80AAA}" presName="rootText" presStyleLbl="node3" presStyleIdx="12" presStyleCnt="15" custLinFactNeighborX="-1665">
        <dgm:presLayoutVars>
          <dgm:chPref val="3"/>
        </dgm:presLayoutVars>
      </dgm:prSet>
      <dgm:spPr/>
    </dgm:pt>
    <dgm:pt modelId="{FCB61190-C622-4E90-9D62-393D3797BFB7}" type="pres">
      <dgm:prSet presAssocID="{ECAADF95-4559-4841-881E-0787EBF80AAA}" presName="rootConnector" presStyleLbl="node3" presStyleIdx="12" presStyleCnt="15"/>
      <dgm:spPr/>
    </dgm:pt>
    <dgm:pt modelId="{ACA8F672-D949-408A-8EDA-4326C6278D36}" type="pres">
      <dgm:prSet presAssocID="{ECAADF95-4559-4841-881E-0787EBF80AAA}" presName="hierChild4" presStyleCnt="0"/>
      <dgm:spPr/>
    </dgm:pt>
    <dgm:pt modelId="{B465B1A7-1DE5-416A-9489-7D86DD5C5365}" type="pres">
      <dgm:prSet presAssocID="{ECAADF95-4559-4841-881E-0787EBF80AAA}" presName="hierChild5" presStyleCnt="0"/>
      <dgm:spPr/>
    </dgm:pt>
    <dgm:pt modelId="{811850B9-3D37-495F-A413-4A02803FB858}" type="pres">
      <dgm:prSet presAssocID="{F941A891-DD5A-467D-AE7F-F2974DBD70D2}" presName="Name37" presStyleLbl="parChTrans1D3" presStyleIdx="13" presStyleCnt="15"/>
      <dgm:spPr/>
    </dgm:pt>
    <dgm:pt modelId="{63B2F1F4-FFBF-43ED-9FCF-3E262AD1F5C8}" type="pres">
      <dgm:prSet presAssocID="{689AB1AD-5CBA-4C26-9522-7DCE55CC1CCD}" presName="hierRoot2" presStyleCnt="0">
        <dgm:presLayoutVars>
          <dgm:hierBranch val="init"/>
        </dgm:presLayoutVars>
      </dgm:prSet>
      <dgm:spPr/>
    </dgm:pt>
    <dgm:pt modelId="{5C727DC2-8EFB-4C2B-AA86-1BC2947E1725}" type="pres">
      <dgm:prSet presAssocID="{689AB1AD-5CBA-4C26-9522-7DCE55CC1CCD}" presName="rootComposite" presStyleCnt="0"/>
      <dgm:spPr/>
    </dgm:pt>
    <dgm:pt modelId="{20E17850-22BE-43D5-8C3A-4A6518AE04DC}" type="pres">
      <dgm:prSet presAssocID="{689AB1AD-5CBA-4C26-9522-7DCE55CC1CCD}" presName="rootText" presStyleLbl="node3" presStyleIdx="13" presStyleCnt="15" custLinFactNeighborX="-1665">
        <dgm:presLayoutVars>
          <dgm:chPref val="3"/>
        </dgm:presLayoutVars>
      </dgm:prSet>
      <dgm:spPr/>
    </dgm:pt>
    <dgm:pt modelId="{0BE7CDDF-313C-4E79-A913-412AC1ACCD24}" type="pres">
      <dgm:prSet presAssocID="{689AB1AD-5CBA-4C26-9522-7DCE55CC1CCD}" presName="rootConnector" presStyleLbl="node3" presStyleIdx="13" presStyleCnt="15"/>
      <dgm:spPr/>
    </dgm:pt>
    <dgm:pt modelId="{1F953AE2-AED8-4AB6-B9EC-4E3837B61251}" type="pres">
      <dgm:prSet presAssocID="{689AB1AD-5CBA-4C26-9522-7DCE55CC1CCD}" presName="hierChild4" presStyleCnt="0"/>
      <dgm:spPr/>
    </dgm:pt>
    <dgm:pt modelId="{94A69748-9A77-41C6-967A-ADD4C0D83905}" type="pres">
      <dgm:prSet presAssocID="{689AB1AD-5CBA-4C26-9522-7DCE55CC1CCD}" presName="hierChild5" presStyleCnt="0"/>
      <dgm:spPr/>
    </dgm:pt>
    <dgm:pt modelId="{008FDB39-C3F8-4D1D-9354-0B8E68CBE6D0}" type="pres">
      <dgm:prSet presAssocID="{B30950BF-3CC0-4239-9822-AC847A7EE187}" presName="Name37" presStyleLbl="parChTrans1D3" presStyleIdx="14" presStyleCnt="15"/>
      <dgm:spPr/>
    </dgm:pt>
    <dgm:pt modelId="{67BC0BBC-A108-418A-BDC6-1AA114A86AAC}" type="pres">
      <dgm:prSet presAssocID="{6F254E3B-AF15-4310-BC62-3E260794FF71}" presName="hierRoot2" presStyleCnt="0">
        <dgm:presLayoutVars>
          <dgm:hierBranch val="init"/>
        </dgm:presLayoutVars>
      </dgm:prSet>
      <dgm:spPr/>
    </dgm:pt>
    <dgm:pt modelId="{A8AA42D0-597D-4EB1-89F1-D00E63E2D352}" type="pres">
      <dgm:prSet presAssocID="{6F254E3B-AF15-4310-BC62-3E260794FF71}" presName="rootComposite" presStyleCnt="0"/>
      <dgm:spPr/>
    </dgm:pt>
    <dgm:pt modelId="{780F0F85-6C7D-4215-93EA-E01480D753D4}" type="pres">
      <dgm:prSet presAssocID="{6F254E3B-AF15-4310-BC62-3E260794FF71}" presName="rootText" presStyleLbl="node3" presStyleIdx="14" presStyleCnt="15" custLinFactNeighborX="-1110" custLinFactNeighborY="-4440">
        <dgm:presLayoutVars>
          <dgm:chPref val="3"/>
        </dgm:presLayoutVars>
      </dgm:prSet>
      <dgm:spPr/>
    </dgm:pt>
    <dgm:pt modelId="{CB7D0EA6-30D4-4CE8-8283-12E483E37D40}" type="pres">
      <dgm:prSet presAssocID="{6F254E3B-AF15-4310-BC62-3E260794FF71}" presName="rootConnector" presStyleLbl="node3" presStyleIdx="14" presStyleCnt="15"/>
      <dgm:spPr/>
    </dgm:pt>
    <dgm:pt modelId="{B087289C-43D8-42D0-9F2B-F3FF355AD050}" type="pres">
      <dgm:prSet presAssocID="{6F254E3B-AF15-4310-BC62-3E260794FF71}" presName="hierChild4" presStyleCnt="0"/>
      <dgm:spPr/>
    </dgm:pt>
    <dgm:pt modelId="{9E4D67C6-60A6-452D-9CBB-47C17074D89C}" type="pres">
      <dgm:prSet presAssocID="{6F254E3B-AF15-4310-BC62-3E260794FF71}" presName="hierChild5" presStyleCnt="0"/>
      <dgm:spPr/>
    </dgm:pt>
    <dgm:pt modelId="{48041F00-7FA8-4844-A7D3-A1F80F9360B1}" type="pres">
      <dgm:prSet presAssocID="{7263F4B3-2413-4E90-B475-9805F1307DF1}" presName="hierChild5" presStyleCnt="0"/>
      <dgm:spPr/>
    </dgm:pt>
    <dgm:pt modelId="{E18DE3C1-62E7-453E-A433-40BA5DA6D905}" type="pres">
      <dgm:prSet presAssocID="{71566335-B5DB-49BA-BDCB-AF74B44A39B4}" presName="hierChild3" presStyleCnt="0"/>
      <dgm:spPr/>
    </dgm:pt>
  </dgm:ptLst>
  <dgm:cxnLst>
    <dgm:cxn modelId="{61AE5D04-2848-422F-9EF1-F7813A3B0C53}" type="presOf" srcId="{C0F7F17D-C4E8-457B-86FA-BF145574E328}" destId="{EA38D9EE-826F-4F2E-978F-06035B0BC00C}" srcOrd="0" destOrd="0" presId="urn:microsoft.com/office/officeart/2005/8/layout/orgChart1"/>
    <dgm:cxn modelId="{A8D90B05-53B0-460A-B174-0281267CE72B}" srcId="{82D5E4EA-2099-4DF0-B121-1F7972D390F1}" destId="{F19706D8-6AB2-4487-AE05-870CDA14647B}" srcOrd="0" destOrd="0" parTransId="{2DC1DE0A-2778-4676-A8CC-5B1D0EBD853D}" sibTransId="{6912DD5D-2F5E-4527-AF29-751E052779E5}"/>
    <dgm:cxn modelId="{BE996F05-AA8F-4DAB-B2BF-13E8D2E7880F}" type="presOf" srcId="{B2EE3FA0-6B8C-4095-9434-9FE8168485AA}" destId="{265C01ED-57E4-4517-9A6C-99976FBDA1B2}" srcOrd="1" destOrd="0" presId="urn:microsoft.com/office/officeart/2005/8/layout/orgChart1"/>
    <dgm:cxn modelId="{E7EF9807-D74F-483B-8396-4BC2AE8B994D}" type="presOf" srcId="{ACD00A00-57B7-45D6-A031-23A299C96E6C}" destId="{AA406DE8-87CB-4E16-B724-2E15C3C427B9}" srcOrd="1" destOrd="0" presId="urn:microsoft.com/office/officeart/2005/8/layout/orgChart1"/>
    <dgm:cxn modelId="{54BF9B07-E841-4A60-9877-FE4822C52CDA}" type="presOf" srcId="{B2EE3FA0-6B8C-4095-9434-9FE8168485AA}" destId="{2DDC1F55-8D5C-43F3-9472-D0041657461B}" srcOrd="0" destOrd="0" presId="urn:microsoft.com/office/officeart/2005/8/layout/orgChart1"/>
    <dgm:cxn modelId="{2C74B007-2D3B-4C0E-9C51-89972000E444}" srcId="{82D5E4EA-2099-4DF0-B121-1F7972D390F1}" destId="{B2EE3FA0-6B8C-4095-9434-9FE8168485AA}" srcOrd="2" destOrd="0" parTransId="{1E13544F-E95E-44F1-BDAB-51A53F87F354}" sibTransId="{625DDA1F-736B-44DE-97D2-FB0A8C5600D7}"/>
    <dgm:cxn modelId="{570FD50C-63F3-4501-BCBA-40180AA7F29A}" type="presOf" srcId="{71566335-B5DB-49BA-BDCB-AF74B44A39B4}" destId="{1EC8390A-5762-409D-A444-E094508F3A36}" srcOrd="0" destOrd="0" presId="urn:microsoft.com/office/officeart/2005/8/layout/orgChart1"/>
    <dgm:cxn modelId="{CC97510E-24D3-4CA1-9314-76909A67552A}" type="presOf" srcId="{A4F2EF4E-13FD-470F-B551-5B9DB5BEB142}" destId="{11FBB9FF-599E-4FE2-B220-CEAE0F8A39AC}" srcOrd="0" destOrd="0" presId="urn:microsoft.com/office/officeart/2005/8/layout/orgChart1"/>
    <dgm:cxn modelId="{FB025110-DCC3-49CE-8BA1-763270B0B708}" type="presOf" srcId="{EB9F9BEF-50B1-43C3-A7AF-5B1E70D5ED39}" destId="{3E6B60F8-7FB1-4382-8D3D-1F9B8CAC2931}" srcOrd="1" destOrd="0" presId="urn:microsoft.com/office/officeart/2005/8/layout/orgChart1"/>
    <dgm:cxn modelId="{6B366514-4ABA-4165-86CD-3B6FBE0D5A5F}" type="presOf" srcId="{82D5E4EA-2099-4DF0-B121-1F7972D390F1}" destId="{84AED3D2-B305-4528-A421-EFE73EFF0796}" srcOrd="0" destOrd="0" presId="urn:microsoft.com/office/officeart/2005/8/layout/orgChart1"/>
    <dgm:cxn modelId="{20E96E16-E473-4226-9017-31DBAE9155E6}" type="presOf" srcId="{B30950BF-3CC0-4239-9822-AC847A7EE187}" destId="{008FDB39-C3F8-4D1D-9354-0B8E68CBE6D0}" srcOrd="0" destOrd="0" presId="urn:microsoft.com/office/officeart/2005/8/layout/orgChart1"/>
    <dgm:cxn modelId="{8C019616-C6DC-4607-A835-526F5A3FA897}" srcId="{7263F4B3-2413-4E90-B475-9805F1307DF1}" destId="{ACD00A00-57B7-45D6-A031-23A299C96E6C}" srcOrd="0" destOrd="0" parTransId="{876C2795-C498-47D4-808A-94FF8C159EC7}" sibTransId="{C13CC6BA-3C68-411E-9C14-48E4E273BF34}"/>
    <dgm:cxn modelId="{DC7ED219-3663-4106-AF5C-3F103F6E5FBC}" type="presOf" srcId="{E68C8BEC-89A2-4BAA-A873-F3676083D31F}" destId="{6829A4C4-629C-4441-88BA-11627DE85E45}" srcOrd="1" destOrd="0" presId="urn:microsoft.com/office/officeart/2005/8/layout/orgChart1"/>
    <dgm:cxn modelId="{6DEED01D-1112-438B-A909-59FA72B1ADB0}" type="presOf" srcId="{BBBB0DCA-A296-4A95-93FF-9E63513A0FB6}" destId="{9ED9F6D3-6252-4E28-9909-3F9314616F1C}" srcOrd="0" destOrd="0" presId="urn:microsoft.com/office/officeart/2005/8/layout/orgChart1"/>
    <dgm:cxn modelId="{EB47DC1E-DA30-409B-835C-80D3CEF9DF92}" type="presOf" srcId="{A69F76C1-9F0C-465E-B82D-ECFB8B63725C}" destId="{EDED93C8-CA26-4C07-AA1C-6E6259097835}" srcOrd="0" destOrd="0" presId="urn:microsoft.com/office/officeart/2005/8/layout/orgChart1"/>
    <dgm:cxn modelId="{3EB03022-708C-4A49-81FD-E9684EC8066C}" type="presOf" srcId="{5151B223-E215-4FCD-8486-56968BB853A9}" destId="{C8F5A581-4562-4A2A-89DA-50E976813E4C}" srcOrd="0" destOrd="0" presId="urn:microsoft.com/office/officeart/2005/8/layout/orgChart1"/>
    <dgm:cxn modelId="{F4464030-08F4-4B76-A1D6-8DB6977FE455}" type="presOf" srcId="{E669FE97-F30E-4296-9301-C81B5877C646}" destId="{C4397F2D-D5A6-42D3-B5FE-16CEBDAAA5A7}" srcOrd="0" destOrd="0" presId="urn:microsoft.com/office/officeart/2005/8/layout/orgChart1"/>
    <dgm:cxn modelId="{A9602534-EC0E-4B14-9243-3597E3331599}" type="presOf" srcId="{DF174C4F-7358-4A4E-8AB6-731B94809263}" destId="{2B4D0981-7A5E-41E2-BDB9-0B975E8DF2EB}" srcOrd="1" destOrd="0" presId="urn:microsoft.com/office/officeart/2005/8/layout/orgChart1"/>
    <dgm:cxn modelId="{56937736-D4D7-4D1D-87A8-AC4CED75B479}" srcId="{EC36626E-F8DB-47F7-9C4C-2F48FAFD1384}" destId="{EC2B9262-310A-4601-9993-64F62D2A5CFE}" srcOrd="0" destOrd="0" parTransId="{4FE011EE-B68B-4F29-896C-9DA7357E3580}" sibTransId="{F7171D1C-ED1C-4621-BFE8-4086A0E601C3}"/>
    <dgm:cxn modelId="{1CFA0D37-D694-4561-BB13-F93B987ED2AF}" type="presOf" srcId="{6F254E3B-AF15-4310-BC62-3E260794FF71}" destId="{780F0F85-6C7D-4215-93EA-E01480D753D4}" srcOrd="0" destOrd="0" presId="urn:microsoft.com/office/officeart/2005/8/layout/orgChart1"/>
    <dgm:cxn modelId="{3E8F933C-708A-43E6-AA8A-ABBF82D71D1F}" type="presOf" srcId="{F941A891-DD5A-467D-AE7F-F2974DBD70D2}" destId="{811850B9-3D37-495F-A413-4A02803FB858}" srcOrd="0" destOrd="0" presId="urn:microsoft.com/office/officeart/2005/8/layout/orgChart1"/>
    <dgm:cxn modelId="{C591C33C-3E66-4679-A093-B652213E58C4}" type="presOf" srcId="{23F992B6-1CE4-4DDC-9C07-DC6E2CED1853}" destId="{66CA96C2-BCF5-4C31-96E8-A8C2847162F9}" srcOrd="0" destOrd="0" presId="urn:microsoft.com/office/officeart/2005/8/layout/orgChart1"/>
    <dgm:cxn modelId="{18975C40-2C32-4AE0-A6C3-A6AF392255F4}" srcId="{EC36626E-F8DB-47F7-9C4C-2F48FAFD1384}" destId="{E68C8BEC-89A2-4BAA-A873-F3676083D31F}" srcOrd="1" destOrd="0" parTransId="{6A031F31-B93C-4BF3-B86B-1E5DCB52C5C2}" sibTransId="{896F7E3A-561E-4570-9A03-C976928E20B8}"/>
    <dgm:cxn modelId="{8B630160-973B-4F91-AEE8-79442DE5018A}" type="presOf" srcId="{689AB1AD-5CBA-4C26-9522-7DCE55CC1CCD}" destId="{0BE7CDDF-313C-4E79-A913-412AC1ACCD24}" srcOrd="1" destOrd="0" presId="urn:microsoft.com/office/officeart/2005/8/layout/orgChart1"/>
    <dgm:cxn modelId="{47F79144-0B58-4EEC-B42F-0D038B08D527}" srcId="{71566335-B5DB-49BA-BDCB-AF74B44A39B4}" destId="{EC36626E-F8DB-47F7-9C4C-2F48FAFD1384}" srcOrd="0" destOrd="0" parTransId="{B7CA085A-CE36-45C1-BF3A-7980FA4F0FF4}" sibTransId="{E3A1A1EB-C648-437B-9E2A-F4D6D9964C15}"/>
    <dgm:cxn modelId="{2453EB68-545C-4B17-9E95-ABC9AC4DCDE3}" type="presOf" srcId="{ACF7F5C2-942D-4947-A1A0-BFDE89526990}" destId="{8FA19036-5DE3-49AC-8649-3C6F9809E911}" srcOrd="0" destOrd="0" presId="urn:microsoft.com/office/officeart/2005/8/layout/orgChart1"/>
    <dgm:cxn modelId="{556DA84A-2535-4AD6-B839-5FFA9FF4190F}" type="presOf" srcId="{93A139DE-CF96-40D8-B698-950BE7FC5FDF}" destId="{E3DF6041-F183-4BF6-BB2F-FA95F5F666D7}" srcOrd="0" destOrd="0" presId="urn:microsoft.com/office/officeart/2005/8/layout/orgChart1"/>
    <dgm:cxn modelId="{CC44CE6A-AC1A-477A-A4C5-C940A056CF71}" type="presOf" srcId="{ACD00A00-57B7-45D6-A031-23A299C96E6C}" destId="{FA354EB7-28E3-4308-96AF-932B24ADBE11}" srcOrd="0" destOrd="0" presId="urn:microsoft.com/office/officeart/2005/8/layout/orgChart1"/>
    <dgm:cxn modelId="{54085A4E-9704-4B87-9245-A3A9BA2BF60A}" type="presOf" srcId="{7263F4B3-2413-4E90-B475-9805F1307DF1}" destId="{C54D0C13-13AF-4693-954D-36337892D830}" srcOrd="1" destOrd="0" presId="urn:microsoft.com/office/officeart/2005/8/layout/orgChart1"/>
    <dgm:cxn modelId="{C819806E-D5D9-4827-B4BA-FCB2DC091A47}" type="presOf" srcId="{2FA6B00D-E835-43AC-A8A5-95DEDAB792A3}" destId="{CB34348A-1F6B-443F-91E4-18AEBD7191F1}" srcOrd="0" destOrd="0" presId="urn:microsoft.com/office/officeart/2005/8/layout/orgChart1"/>
    <dgm:cxn modelId="{150F896E-2EC6-4070-B555-958C14B49E20}" type="presOf" srcId="{F19706D8-6AB2-4487-AE05-870CDA14647B}" destId="{039FB6C5-07BE-4BF2-BE92-6E64350472C2}" srcOrd="0" destOrd="0" presId="urn:microsoft.com/office/officeart/2005/8/layout/orgChart1"/>
    <dgm:cxn modelId="{9087044F-7E3E-4157-AE1D-ABDBFEFDBCBD}" type="presOf" srcId="{B7CA085A-CE36-45C1-BF3A-7980FA4F0FF4}" destId="{8DA51C0B-1EDA-4BC7-A53B-CA307497A444}" srcOrd="0" destOrd="0" presId="urn:microsoft.com/office/officeart/2005/8/layout/orgChart1"/>
    <dgm:cxn modelId="{E8CD0B6F-595B-47D8-BC3F-1D8A10818D6A}" type="presOf" srcId="{2C02AE93-A341-427B-8D2C-E25DF6B1DD90}" destId="{CFB8C9E0-A4E6-4F8A-8D64-B371229EF300}" srcOrd="0" destOrd="0" presId="urn:microsoft.com/office/officeart/2005/8/layout/orgChart1"/>
    <dgm:cxn modelId="{ECA58B70-6FFF-46ED-A54D-F5A10880936C}" srcId="{83228E85-2E05-4B69-BCEA-FBCD5A71AB4C}" destId="{A4F2EF4E-13FD-470F-B551-5B9DB5BEB142}" srcOrd="0" destOrd="0" parTransId="{93A139DE-CF96-40D8-B698-950BE7FC5FDF}" sibTransId="{3DD3B043-30CE-44C2-9CCD-6DE129EC97AB}"/>
    <dgm:cxn modelId="{43267252-0C06-4471-9B47-9AE511238F9E}" type="presOf" srcId="{9366EA3D-CEB0-4D16-8D1C-FB6846977574}" destId="{722E87C0-D381-4371-BD7A-41129BFAF683}" srcOrd="0" destOrd="0" presId="urn:microsoft.com/office/officeart/2005/8/layout/orgChart1"/>
    <dgm:cxn modelId="{128B2174-D84F-4F6F-A954-2EA915446270}" type="presOf" srcId="{873D082E-F432-40DC-BE17-27AEE87DB1A4}" destId="{9FC3F171-8F44-4E03-B6F5-4E6E33236BEC}" srcOrd="0" destOrd="0" presId="urn:microsoft.com/office/officeart/2005/8/layout/orgChart1"/>
    <dgm:cxn modelId="{8A99F354-7B3C-437E-A758-0A7934714DF4}" srcId="{7263F4B3-2413-4E90-B475-9805F1307DF1}" destId="{689AB1AD-5CBA-4C26-9522-7DCE55CC1CCD}" srcOrd="3" destOrd="0" parTransId="{F941A891-DD5A-467D-AE7F-F2974DBD70D2}" sibTransId="{3E7993CB-6E52-47BD-B861-A7408D23B44F}"/>
    <dgm:cxn modelId="{AFABA458-6C8F-4B32-A9AD-C376CED4C54D}" srcId="{82D5E4EA-2099-4DF0-B121-1F7972D390F1}" destId="{EDC682CA-35E1-4784-87BA-29E9B23E201C}" srcOrd="3" destOrd="0" parTransId="{9366EA3D-CEB0-4D16-8D1C-FB6846977574}" sibTransId="{A871D889-471A-4A62-919E-EB9EA6BC650C}"/>
    <dgm:cxn modelId="{A9A50979-08C8-49E1-885F-9C5E91D5A4C4}" type="presOf" srcId="{EC36626E-F8DB-47F7-9C4C-2F48FAFD1384}" destId="{53A37270-F7CC-4AC7-B6D9-956A5D7E9A34}" srcOrd="0" destOrd="0" presId="urn:microsoft.com/office/officeart/2005/8/layout/orgChart1"/>
    <dgm:cxn modelId="{0BD81F59-2F20-47C2-A003-A5FCD4F96A32}" type="presOf" srcId="{2DC1DE0A-2778-4676-A8CC-5B1D0EBD853D}" destId="{A2BF3452-4A72-4517-ACA3-16B06B31830F}" srcOrd="0" destOrd="0" presId="urn:microsoft.com/office/officeart/2005/8/layout/orgChart1"/>
    <dgm:cxn modelId="{29D43579-2A03-4991-B5A9-E9CE33D4A29D}" type="presOf" srcId="{71566335-B5DB-49BA-BDCB-AF74B44A39B4}" destId="{11D2F312-18CD-4ABD-8B85-9E6A2F604F34}" srcOrd="1" destOrd="0" presId="urn:microsoft.com/office/officeart/2005/8/layout/orgChart1"/>
    <dgm:cxn modelId="{A4629159-12E6-4147-963E-2A65007362AE}" srcId="{71566335-B5DB-49BA-BDCB-AF74B44A39B4}" destId="{82D5E4EA-2099-4DF0-B121-1F7972D390F1}" srcOrd="1" destOrd="0" parTransId="{ACF7F5C2-942D-4947-A1A0-BFDE89526990}" sibTransId="{3DC61B07-CAE0-4271-88DE-4F2F7785CCC0}"/>
    <dgm:cxn modelId="{52633D87-3962-4A88-96DD-E15630FC0599}" srcId="{71566335-B5DB-49BA-BDCB-AF74B44A39B4}" destId="{7263F4B3-2413-4E90-B475-9805F1307DF1}" srcOrd="4" destOrd="0" parTransId="{A3961C4F-0422-40E3-9279-827C0A3C85C2}" sibTransId="{D8235A11-9F13-4C17-9C90-B5C232148039}"/>
    <dgm:cxn modelId="{F9847F87-2919-4285-92A4-ACDF615CE772}" srcId="{E669FE97-F30E-4296-9301-C81B5877C646}" destId="{EB9F9BEF-50B1-43C3-A7AF-5B1E70D5ED39}" srcOrd="2" destOrd="0" parTransId="{A69F76C1-9F0C-465E-B82D-ECFB8B63725C}" sibTransId="{3581316B-D11D-4669-8446-FE7D5A927BE5}"/>
    <dgm:cxn modelId="{5897818D-E5C6-452E-B7A2-67ECC1E8CAF7}" type="presOf" srcId="{A3961C4F-0422-40E3-9279-827C0A3C85C2}" destId="{FC8F2439-8EDC-458D-9FDB-0E45275167B4}" srcOrd="0" destOrd="0" presId="urn:microsoft.com/office/officeart/2005/8/layout/orgChart1"/>
    <dgm:cxn modelId="{BC43C790-6EE1-4F34-86C5-88E28E3AA9C1}" type="presOf" srcId="{689AB1AD-5CBA-4C26-9522-7DCE55CC1CCD}" destId="{20E17850-22BE-43D5-8C3A-4A6518AE04DC}" srcOrd="0" destOrd="0" presId="urn:microsoft.com/office/officeart/2005/8/layout/orgChart1"/>
    <dgm:cxn modelId="{91AEF994-FF27-4950-B648-F32B746BC5AC}" type="presOf" srcId="{EDC682CA-35E1-4784-87BA-29E9B23E201C}" destId="{49E0A341-AE7C-40FD-B239-94859F65CD7E}" srcOrd="1" destOrd="0" presId="urn:microsoft.com/office/officeart/2005/8/layout/orgChart1"/>
    <dgm:cxn modelId="{57679198-9C15-495E-9FF1-16D7629096A5}" type="presOf" srcId="{E669FE97-F30E-4296-9301-C81B5877C646}" destId="{C4282CA1-810C-409D-A9A7-809AED763C6E}" srcOrd="1" destOrd="0" presId="urn:microsoft.com/office/officeart/2005/8/layout/orgChart1"/>
    <dgm:cxn modelId="{C815FA98-342A-4E2E-8D40-EE6FC4AAC5B9}" type="presOf" srcId="{9F73BDF4-80D2-469D-82DF-12DD7D25347F}" destId="{1DFCE230-EF12-4B94-A303-01F69A2A7533}" srcOrd="0" destOrd="0" presId="urn:microsoft.com/office/officeart/2005/8/layout/orgChart1"/>
    <dgm:cxn modelId="{36D2379A-2A0C-46D1-B37C-526D5D2D9BFB}" type="presOf" srcId="{D4F17063-59B7-476F-BDF4-C7D15DEA25CF}" destId="{FCBE8355-AFE6-4F35-8B59-453658612C5B}" srcOrd="0" destOrd="0" presId="urn:microsoft.com/office/officeart/2005/8/layout/orgChart1"/>
    <dgm:cxn modelId="{EB50439C-57C3-4BAD-9E71-19C3907A408A}" srcId="{71566335-B5DB-49BA-BDCB-AF74B44A39B4}" destId="{E669FE97-F30E-4296-9301-C81B5877C646}" srcOrd="3" destOrd="0" parTransId="{23F992B6-1CE4-4DDC-9C07-DC6E2CED1853}" sibTransId="{730FFE3C-7075-42D2-B7C9-BEAD80884EE2}"/>
    <dgm:cxn modelId="{8B84A9A2-4E8A-4B42-9F3D-6B4F5E578212}" srcId="{5151B223-E215-4FCD-8486-56968BB853A9}" destId="{71566335-B5DB-49BA-BDCB-AF74B44A39B4}" srcOrd="0" destOrd="0" parTransId="{6E45EEFA-BE6E-43BD-A0EC-D7640EDA3D39}" sibTransId="{8C74529A-B234-493D-BD7E-6C3CB32512AA}"/>
    <dgm:cxn modelId="{CBEADBA2-889E-4F94-A4D9-15F998C9B12E}" srcId="{71566335-B5DB-49BA-BDCB-AF74B44A39B4}" destId="{83228E85-2E05-4B69-BCEA-FBCD5A71AB4C}" srcOrd="2" destOrd="0" parTransId="{9F73BDF4-80D2-469D-82DF-12DD7D25347F}" sibTransId="{5C2C3E23-BB8D-4BB6-876F-4AB0A989919A}"/>
    <dgm:cxn modelId="{12FD30A4-C00E-45EB-A00D-BCC00B001373}" type="presOf" srcId="{EDC682CA-35E1-4784-87BA-29E9B23E201C}" destId="{FE10ACF1-031D-4AB6-9207-7F8C42D5EF83}" srcOrd="0" destOrd="0" presId="urn:microsoft.com/office/officeart/2005/8/layout/orgChart1"/>
    <dgm:cxn modelId="{876E47AB-9BEB-4B57-8089-A7F37DD1EA49}" type="presOf" srcId="{7263F4B3-2413-4E90-B475-9805F1307DF1}" destId="{75D71914-6FAD-4F8F-9CC8-972C0942DE81}" srcOrd="0" destOrd="0" presId="urn:microsoft.com/office/officeart/2005/8/layout/orgChart1"/>
    <dgm:cxn modelId="{9A2F6EAC-016A-44D9-B211-BE519D7AE624}" type="presOf" srcId="{4DB880F9-3A6E-4A17-BEC8-0A140EDFF1D7}" destId="{062F405B-267E-4F59-BD5E-00C4FDBA423D}" srcOrd="0" destOrd="0" presId="urn:microsoft.com/office/officeart/2005/8/layout/orgChart1"/>
    <dgm:cxn modelId="{CC0AB4AE-A48B-477A-8415-04AAAD2C0AC8}" type="presOf" srcId="{F19706D8-6AB2-4487-AE05-870CDA14647B}" destId="{F7142490-37CC-4FF2-BF0E-83E20A1F38A0}" srcOrd="1" destOrd="0" presId="urn:microsoft.com/office/officeart/2005/8/layout/orgChart1"/>
    <dgm:cxn modelId="{CE7621AF-7D35-40C3-B4BD-2E9E92CD8D11}" type="presOf" srcId="{82AC6235-74B4-4ECA-92AD-C5DAFDE80131}" destId="{7868C47F-78AE-4BC9-A00C-ACEEB9751C1E}" srcOrd="0" destOrd="0" presId="urn:microsoft.com/office/officeart/2005/8/layout/orgChart1"/>
    <dgm:cxn modelId="{906239B2-9157-4DBB-93D0-5A79CA6D148B}" type="presOf" srcId="{EC2B9262-310A-4601-9993-64F62D2A5CFE}" destId="{305560BA-2D8A-4A46-B77A-52BD2FB3BFA4}" srcOrd="0" destOrd="0" presId="urn:microsoft.com/office/officeart/2005/8/layout/orgChart1"/>
    <dgm:cxn modelId="{561499B3-C562-4A68-A8A4-F5BF4B98F0F9}" srcId="{E669FE97-F30E-4296-9301-C81B5877C646}" destId="{D4F17063-59B7-476F-BDF4-C7D15DEA25CF}" srcOrd="0" destOrd="0" parTransId="{82AC6235-74B4-4ECA-92AD-C5DAFDE80131}" sibTransId="{73D29A46-8E6E-4248-9EC1-69C9FDD4F6B1}"/>
    <dgm:cxn modelId="{94290DB6-A345-4DB5-8D71-D48A902E8E67}" type="presOf" srcId="{EB9F9BEF-50B1-43C3-A7AF-5B1E70D5ED39}" destId="{2B4BB630-AF32-4804-9C85-1F62C87F403B}" srcOrd="0" destOrd="0" presId="urn:microsoft.com/office/officeart/2005/8/layout/orgChart1"/>
    <dgm:cxn modelId="{85DC91B6-DB7E-4122-BC53-A0427203710D}" type="presOf" srcId="{83228E85-2E05-4B69-BCEA-FBCD5A71AB4C}" destId="{469E8354-949D-4432-9A9E-8008CCC43987}" srcOrd="0" destOrd="0" presId="urn:microsoft.com/office/officeart/2005/8/layout/orgChart1"/>
    <dgm:cxn modelId="{80CB0ABE-A59D-4BBC-A27A-C4675420EC26}" type="presOf" srcId="{4FE011EE-B68B-4F29-896C-9DA7357E3580}" destId="{AE964BF9-8BA4-4462-912B-814EAB7A9F4B}" srcOrd="0" destOrd="0" presId="urn:microsoft.com/office/officeart/2005/8/layout/orgChart1"/>
    <dgm:cxn modelId="{219691BF-E8B2-42BF-A225-186DB4443476}" type="presOf" srcId="{ECAADF95-4559-4841-881E-0787EBF80AAA}" destId="{77483AE0-7465-4544-B281-9710268950D1}" srcOrd="0" destOrd="0" presId="urn:microsoft.com/office/officeart/2005/8/layout/orgChart1"/>
    <dgm:cxn modelId="{ED4BCFC0-7F1F-4CA8-B09C-3ABD7A8B783D}" type="presOf" srcId="{6F254E3B-AF15-4310-BC62-3E260794FF71}" destId="{CB7D0EA6-30D4-4CE8-8283-12E483E37D40}" srcOrd="1" destOrd="0" presId="urn:microsoft.com/office/officeart/2005/8/layout/orgChart1"/>
    <dgm:cxn modelId="{9A3687C1-7585-4DEE-8773-60C1412C748E}" type="presOf" srcId="{BBBB0DCA-A296-4A95-93FF-9E63513A0FB6}" destId="{4B8AC8A5-4DE0-49D8-919D-9847FD464EAA}" srcOrd="1" destOrd="0" presId="urn:microsoft.com/office/officeart/2005/8/layout/orgChart1"/>
    <dgm:cxn modelId="{2EBB9CC9-8F9C-4577-8585-47C83CB3ED86}" type="presOf" srcId="{EC2B9262-310A-4601-9993-64F62D2A5CFE}" destId="{99A5CA9F-E0EC-475D-80BB-8E3CC2411A36}" srcOrd="1" destOrd="0" presId="urn:microsoft.com/office/officeart/2005/8/layout/orgChart1"/>
    <dgm:cxn modelId="{B6BF23CA-3D44-4648-B02E-AADC6BD9B6D4}" type="presOf" srcId="{A4F2EF4E-13FD-470F-B551-5B9DB5BEB142}" destId="{4A43A692-38A6-40C6-B45B-34574D05AFD9}" srcOrd="1" destOrd="0" presId="urn:microsoft.com/office/officeart/2005/8/layout/orgChart1"/>
    <dgm:cxn modelId="{C7FBD2CA-10B3-49FA-97F1-414F95A9EE4A}" srcId="{82D5E4EA-2099-4DF0-B121-1F7972D390F1}" destId="{BBBB0DCA-A296-4A95-93FF-9E63513A0FB6}" srcOrd="1" destOrd="0" parTransId="{4DB880F9-3A6E-4A17-BEC8-0A140EDFF1D7}" sibTransId="{1E949287-A1FB-447B-AFA9-4C5CB0423EA6}"/>
    <dgm:cxn modelId="{1B350DCF-AAC9-4D6D-A421-EBA397BAA2CE}" type="presOf" srcId="{E68C8BEC-89A2-4BAA-A873-F3676083D31F}" destId="{FF3AEB06-D83E-4F8F-B671-5AE6D8385AAE}" srcOrd="0" destOrd="0" presId="urn:microsoft.com/office/officeart/2005/8/layout/orgChart1"/>
    <dgm:cxn modelId="{156C38D2-28A6-4674-B3AA-7DBE0F757ED2}" type="presOf" srcId="{ECAADF95-4559-4841-881E-0787EBF80AAA}" destId="{FCB61190-C622-4E90-9D62-393D3797BFB7}" srcOrd="1" destOrd="0" presId="urn:microsoft.com/office/officeart/2005/8/layout/orgChart1"/>
    <dgm:cxn modelId="{481A4FD3-CF57-4D74-9AD7-A9A6D744A360}" type="presOf" srcId="{EC36626E-F8DB-47F7-9C4C-2F48FAFD1384}" destId="{611D5F44-0EB7-4CF4-A395-358A168690C3}" srcOrd="1" destOrd="0" presId="urn:microsoft.com/office/officeart/2005/8/layout/orgChart1"/>
    <dgm:cxn modelId="{55E8CAD3-5083-4681-AC6F-B43FC5778341}" srcId="{E669FE97-F30E-4296-9301-C81B5877C646}" destId="{DF174C4F-7358-4A4E-8AB6-731B94809263}" srcOrd="1" destOrd="0" parTransId="{C0F7F17D-C4E8-457B-86FA-BF145574E328}" sibTransId="{DD525294-025A-46EE-BC68-E9F5C2C0943D}"/>
    <dgm:cxn modelId="{84CECFDE-208D-492E-9D28-502E1083F2A0}" type="presOf" srcId="{876C2795-C498-47D4-808A-94FF8C159EC7}" destId="{257E6CA6-D90F-45A8-89D0-C00C2D067601}" srcOrd="0" destOrd="0" presId="urn:microsoft.com/office/officeart/2005/8/layout/orgChart1"/>
    <dgm:cxn modelId="{D7A04DE6-AA4B-489F-8502-C1E820D82914}" type="presOf" srcId="{DF174C4F-7358-4A4E-8AB6-731B94809263}" destId="{71EF7A4D-DA8C-465E-BB43-6D95E0ECAE05}" srcOrd="0" destOrd="0" presId="urn:microsoft.com/office/officeart/2005/8/layout/orgChart1"/>
    <dgm:cxn modelId="{6B10E2E6-C33F-4F43-B67E-20CE08593ACC}" type="presOf" srcId="{82D5E4EA-2099-4DF0-B121-1F7972D390F1}" destId="{C59456D8-8FBD-492B-A676-791446832C53}" srcOrd="1" destOrd="0" presId="urn:microsoft.com/office/officeart/2005/8/layout/orgChart1"/>
    <dgm:cxn modelId="{6EA59FEF-EC99-46C3-8903-1A25AF428D97}" srcId="{7263F4B3-2413-4E90-B475-9805F1307DF1}" destId="{6F254E3B-AF15-4310-BC62-3E260794FF71}" srcOrd="4" destOrd="0" parTransId="{B30950BF-3CC0-4239-9822-AC847A7EE187}" sibTransId="{C61644B7-B8BB-4AFF-A25E-25CF9B310B77}"/>
    <dgm:cxn modelId="{BCC6BDEF-48C1-46AC-AB1A-9233AA8B52C4}" srcId="{7263F4B3-2413-4E90-B475-9805F1307DF1}" destId="{ECAADF95-4559-4841-881E-0787EBF80AAA}" srcOrd="2" destOrd="0" parTransId="{2C02AE93-A341-427B-8D2C-E25DF6B1DD90}" sibTransId="{1696A7F3-DEAC-4776-ABD8-11C547E07ACC}"/>
    <dgm:cxn modelId="{EAD4C4EF-CE47-444F-A296-A1D98D318462}" type="presOf" srcId="{83228E85-2E05-4B69-BCEA-FBCD5A71AB4C}" destId="{DC598D0E-2516-407B-BD04-29C2DE539E66}" srcOrd="1" destOrd="0" presId="urn:microsoft.com/office/officeart/2005/8/layout/orgChart1"/>
    <dgm:cxn modelId="{7986AFF6-F11D-4A5D-AA6F-4E43E2097F1C}" srcId="{7263F4B3-2413-4E90-B475-9805F1307DF1}" destId="{873D082E-F432-40DC-BE17-27AEE87DB1A4}" srcOrd="1" destOrd="0" parTransId="{2FA6B00D-E835-43AC-A8A5-95DEDAB792A3}" sibTransId="{54C8BFE1-333C-426F-86AB-5706B9A6DFC2}"/>
    <dgm:cxn modelId="{73DF8EF7-7768-4BF0-A92F-642DDA8E6CCE}" type="presOf" srcId="{873D082E-F432-40DC-BE17-27AEE87DB1A4}" destId="{18CD1D98-4939-4D65-ACB1-FE10A1EA5EFB}" srcOrd="1" destOrd="0" presId="urn:microsoft.com/office/officeart/2005/8/layout/orgChart1"/>
    <dgm:cxn modelId="{247EA6FA-AE24-47A4-8A3D-1FA830FC8D40}" type="presOf" srcId="{6A031F31-B93C-4BF3-B86B-1E5DCB52C5C2}" destId="{E1AC5399-3A0F-47B9-980D-AA5B1AF0704B}" srcOrd="0" destOrd="0" presId="urn:microsoft.com/office/officeart/2005/8/layout/orgChart1"/>
    <dgm:cxn modelId="{BC219FFB-4B88-42D1-9DCD-FEDEF97B415E}" type="presOf" srcId="{D4F17063-59B7-476F-BDF4-C7D15DEA25CF}" destId="{B67FF95B-6D13-4A4D-BB71-8C5FD76D8828}" srcOrd="1" destOrd="0" presId="urn:microsoft.com/office/officeart/2005/8/layout/orgChart1"/>
    <dgm:cxn modelId="{34ABBDFE-C2C4-42FE-891C-65345B02DAAF}" type="presOf" srcId="{1E13544F-E95E-44F1-BDAB-51A53F87F354}" destId="{18EC5B3C-F1D0-4BB3-B2A4-2742E13561CB}" srcOrd="0" destOrd="0" presId="urn:microsoft.com/office/officeart/2005/8/layout/orgChart1"/>
    <dgm:cxn modelId="{1F8B91B2-D6A4-4231-88DD-C069CBF91D11}" type="presParOf" srcId="{C8F5A581-4562-4A2A-89DA-50E976813E4C}" destId="{382C245E-DE4D-4158-93A8-F8A924F95F5C}" srcOrd="0" destOrd="0" presId="urn:microsoft.com/office/officeart/2005/8/layout/orgChart1"/>
    <dgm:cxn modelId="{6ACCA489-7A12-4B5F-8F64-C05EB7DCC4DF}" type="presParOf" srcId="{382C245E-DE4D-4158-93A8-F8A924F95F5C}" destId="{1F3CB6F5-7EAE-4863-9894-C190C8185D28}" srcOrd="0" destOrd="0" presId="urn:microsoft.com/office/officeart/2005/8/layout/orgChart1"/>
    <dgm:cxn modelId="{0D05C2B1-D3EB-4CD5-9EBB-7BEFED59E683}" type="presParOf" srcId="{1F3CB6F5-7EAE-4863-9894-C190C8185D28}" destId="{1EC8390A-5762-409D-A444-E094508F3A36}" srcOrd="0" destOrd="0" presId="urn:microsoft.com/office/officeart/2005/8/layout/orgChart1"/>
    <dgm:cxn modelId="{0755E904-A307-4782-9576-FB4EEC19F619}" type="presParOf" srcId="{1F3CB6F5-7EAE-4863-9894-C190C8185D28}" destId="{11D2F312-18CD-4ABD-8B85-9E6A2F604F34}" srcOrd="1" destOrd="0" presId="urn:microsoft.com/office/officeart/2005/8/layout/orgChart1"/>
    <dgm:cxn modelId="{17154CF2-43C1-4E58-97EA-87693B43AB7B}" type="presParOf" srcId="{382C245E-DE4D-4158-93A8-F8A924F95F5C}" destId="{50D65805-FE23-4474-A253-C00E99D72F34}" srcOrd="1" destOrd="0" presId="urn:microsoft.com/office/officeart/2005/8/layout/orgChart1"/>
    <dgm:cxn modelId="{38F8CFB8-FFC2-473C-BCA8-5BDE17B94CBE}" type="presParOf" srcId="{50D65805-FE23-4474-A253-C00E99D72F34}" destId="{8DA51C0B-1EDA-4BC7-A53B-CA307497A444}" srcOrd="0" destOrd="0" presId="urn:microsoft.com/office/officeart/2005/8/layout/orgChart1"/>
    <dgm:cxn modelId="{956441E5-592C-4EC4-B10E-1C541F890C1D}" type="presParOf" srcId="{50D65805-FE23-4474-A253-C00E99D72F34}" destId="{ACC96F3A-DBE4-43A4-A384-1C845403716D}" srcOrd="1" destOrd="0" presId="urn:microsoft.com/office/officeart/2005/8/layout/orgChart1"/>
    <dgm:cxn modelId="{0A54EAB0-E11D-41BE-8D0E-79FAE1FD2AC4}" type="presParOf" srcId="{ACC96F3A-DBE4-43A4-A384-1C845403716D}" destId="{0A707C51-3972-4387-9DB0-7707AE6CAD8A}" srcOrd="0" destOrd="0" presId="urn:microsoft.com/office/officeart/2005/8/layout/orgChart1"/>
    <dgm:cxn modelId="{DA9536D5-ED4C-4678-8CD2-8AB1B200CE60}" type="presParOf" srcId="{0A707C51-3972-4387-9DB0-7707AE6CAD8A}" destId="{53A37270-F7CC-4AC7-B6D9-956A5D7E9A34}" srcOrd="0" destOrd="0" presId="urn:microsoft.com/office/officeart/2005/8/layout/orgChart1"/>
    <dgm:cxn modelId="{AAD721C0-BAF5-45F4-B7EC-69F9EBB8A1F6}" type="presParOf" srcId="{0A707C51-3972-4387-9DB0-7707AE6CAD8A}" destId="{611D5F44-0EB7-4CF4-A395-358A168690C3}" srcOrd="1" destOrd="0" presId="urn:microsoft.com/office/officeart/2005/8/layout/orgChart1"/>
    <dgm:cxn modelId="{E684538F-68AB-4D31-B67C-C5ADAED1833D}" type="presParOf" srcId="{ACC96F3A-DBE4-43A4-A384-1C845403716D}" destId="{4A6CC1A7-A0F9-4CAC-BAFE-96B1D41CDAE0}" srcOrd="1" destOrd="0" presId="urn:microsoft.com/office/officeart/2005/8/layout/orgChart1"/>
    <dgm:cxn modelId="{AEA393C7-E540-4206-ACA2-FB50602CCF5D}" type="presParOf" srcId="{4A6CC1A7-A0F9-4CAC-BAFE-96B1D41CDAE0}" destId="{AE964BF9-8BA4-4462-912B-814EAB7A9F4B}" srcOrd="0" destOrd="0" presId="urn:microsoft.com/office/officeart/2005/8/layout/orgChart1"/>
    <dgm:cxn modelId="{D96DFC2B-FE17-44B2-9B08-5CFAD408F0DE}" type="presParOf" srcId="{4A6CC1A7-A0F9-4CAC-BAFE-96B1D41CDAE0}" destId="{87CFA4A7-569D-4F91-98CA-15528C0E7A08}" srcOrd="1" destOrd="0" presId="urn:microsoft.com/office/officeart/2005/8/layout/orgChart1"/>
    <dgm:cxn modelId="{BF65A77E-4C9A-492B-BC8E-F5DF58A7F0F5}" type="presParOf" srcId="{87CFA4A7-569D-4F91-98CA-15528C0E7A08}" destId="{57050B6D-24E4-43DA-9D16-2C6DE2CC8599}" srcOrd="0" destOrd="0" presId="urn:microsoft.com/office/officeart/2005/8/layout/orgChart1"/>
    <dgm:cxn modelId="{9CE5BB4E-2D36-4D84-BE2C-A43ACEDF949C}" type="presParOf" srcId="{57050B6D-24E4-43DA-9D16-2C6DE2CC8599}" destId="{305560BA-2D8A-4A46-B77A-52BD2FB3BFA4}" srcOrd="0" destOrd="0" presId="urn:microsoft.com/office/officeart/2005/8/layout/orgChart1"/>
    <dgm:cxn modelId="{D42B9B11-B65D-4399-AECA-E4E795500681}" type="presParOf" srcId="{57050B6D-24E4-43DA-9D16-2C6DE2CC8599}" destId="{99A5CA9F-E0EC-475D-80BB-8E3CC2411A36}" srcOrd="1" destOrd="0" presId="urn:microsoft.com/office/officeart/2005/8/layout/orgChart1"/>
    <dgm:cxn modelId="{866F32D9-890C-4FF9-AFF6-7D3EF7EBBC99}" type="presParOf" srcId="{87CFA4A7-569D-4F91-98CA-15528C0E7A08}" destId="{29794ADD-0EF8-48B6-AFDA-8CE29C59E2B5}" srcOrd="1" destOrd="0" presId="urn:microsoft.com/office/officeart/2005/8/layout/orgChart1"/>
    <dgm:cxn modelId="{69D27867-6424-4F55-83BE-205510C47CF6}" type="presParOf" srcId="{87CFA4A7-569D-4F91-98CA-15528C0E7A08}" destId="{70C8DDB2-DEF1-482B-AA1B-A915688996E2}" srcOrd="2" destOrd="0" presId="urn:microsoft.com/office/officeart/2005/8/layout/orgChart1"/>
    <dgm:cxn modelId="{AA8EA880-C3EB-4522-9B31-90A70B4238CF}" type="presParOf" srcId="{4A6CC1A7-A0F9-4CAC-BAFE-96B1D41CDAE0}" destId="{E1AC5399-3A0F-47B9-980D-AA5B1AF0704B}" srcOrd="2" destOrd="0" presId="urn:microsoft.com/office/officeart/2005/8/layout/orgChart1"/>
    <dgm:cxn modelId="{04673B44-4977-4F3F-8940-E0EE409AB667}" type="presParOf" srcId="{4A6CC1A7-A0F9-4CAC-BAFE-96B1D41CDAE0}" destId="{5FC3F4F2-A648-4790-B931-E1866DC257E6}" srcOrd="3" destOrd="0" presId="urn:microsoft.com/office/officeart/2005/8/layout/orgChart1"/>
    <dgm:cxn modelId="{39B5D9DE-912D-40DF-BCF3-54311CFEE510}" type="presParOf" srcId="{5FC3F4F2-A648-4790-B931-E1866DC257E6}" destId="{5CC4E7F5-03E1-4D5F-9FDD-09DCE9066153}" srcOrd="0" destOrd="0" presId="urn:microsoft.com/office/officeart/2005/8/layout/orgChart1"/>
    <dgm:cxn modelId="{FAFF129A-0F35-47C4-ABCD-C8460CE9DD33}" type="presParOf" srcId="{5CC4E7F5-03E1-4D5F-9FDD-09DCE9066153}" destId="{FF3AEB06-D83E-4F8F-B671-5AE6D8385AAE}" srcOrd="0" destOrd="0" presId="urn:microsoft.com/office/officeart/2005/8/layout/orgChart1"/>
    <dgm:cxn modelId="{BDBC1FB1-FB42-4354-9F44-E7D60B6AFCEF}" type="presParOf" srcId="{5CC4E7F5-03E1-4D5F-9FDD-09DCE9066153}" destId="{6829A4C4-629C-4441-88BA-11627DE85E45}" srcOrd="1" destOrd="0" presId="urn:microsoft.com/office/officeart/2005/8/layout/orgChart1"/>
    <dgm:cxn modelId="{B4174D8F-2817-4E7F-96EA-4795C35250AF}" type="presParOf" srcId="{5FC3F4F2-A648-4790-B931-E1866DC257E6}" destId="{3A24A8EC-8EDF-4029-A19E-B475CFA7EE15}" srcOrd="1" destOrd="0" presId="urn:microsoft.com/office/officeart/2005/8/layout/orgChart1"/>
    <dgm:cxn modelId="{3473F786-55D7-4911-9E1E-5B7F0B08C8F3}" type="presParOf" srcId="{5FC3F4F2-A648-4790-B931-E1866DC257E6}" destId="{EEFEB0A8-448B-4B0D-9D17-B26C1B707ED0}" srcOrd="2" destOrd="0" presId="urn:microsoft.com/office/officeart/2005/8/layout/orgChart1"/>
    <dgm:cxn modelId="{4651AC76-3BC1-4344-A06F-FAA79E8334E6}" type="presParOf" srcId="{ACC96F3A-DBE4-43A4-A384-1C845403716D}" destId="{716E776D-CB55-43CE-8247-1C1836866F60}" srcOrd="2" destOrd="0" presId="urn:microsoft.com/office/officeart/2005/8/layout/orgChart1"/>
    <dgm:cxn modelId="{CD8C86B6-7F96-4B35-82C8-D5F80938C6F5}" type="presParOf" srcId="{50D65805-FE23-4474-A253-C00E99D72F34}" destId="{8FA19036-5DE3-49AC-8649-3C6F9809E911}" srcOrd="2" destOrd="0" presId="urn:microsoft.com/office/officeart/2005/8/layout/orgChart1"/>
    <dgm:cxn modelId="{7005C0BD-5BCA-4D90-A7F3-9CC76DDD97CF}" type="presParOf" srcId="{50D65805-FE23-4474-A253-C00E99D72F34}" destId="{C5257FFD-E5FB-484A-A374-6DECCB0BF8D8}" srcOrd="3" destOrd="0" presId="urn:microsoft.com/office/officeart/2005/8/layout/orgChart1"/>
    <dgm:cxn modelId="{27077721-7132-4360-910C-0B46F622988C}" type="presParOf" srcId="{C5257FFD-E5FB-484A-A374-6DECCB0BF8D8}" destId="{9D59E90C-3E96-422E-B3C2-C52423C8E5DE}" srcOrd="0" destOrd="0" presId="urn:microsoft.com/office/officeart/2005/8/layout/orgChart1"/>
    <dgm:cxn modelId="{851189C1-6CBC-4561-A307-DBB5E0AA6540}" type="presParOf" srcId="{9D59E90C-3E96-422E-B3C2-C52423C8E5DE}" destId="{84AED3D2-B305-4528-A421-EFE73EFF0796}" srcOrd="0" destOrd="0" presId="urn:microsoft.com/office/officeart/2005/8/layout/orgChart1"/>
    <dgm:cxn modelId="{DF85961C-01F7-44B6-A8CA-C4273E7832CE}" type="presParOf" srcId="{9D59E90C-3E96-422E-B3C2-C52423C8E5DE}" destId="{C59456D8-8FBD-492B-A676-791446832C53}" srcOrd="1" destOrd="0" presId="urn:microsoft.com/office/officeart/2005/8/layout/orgChart1"/>
    <dgm:cxn modelId="{8A440D3E-455A-4E94-90B6-8F0C3C47351E}" type="presParOf" srcId="{C5257FFD-E5FB-484A-A374-6DECCB0BF8D8}" destId="{4F65E58B-5967-4DB4-812E-995F854AC157}" srcOrd="1" destOrd="0" presId="urn:microsoft.com/office/officeart/2005/8/layout/orgChart1"/>
    <dgm:cxn modelId="{CC81F6D3-2915-486F-AD6B-B78C2F10AD0B}" type="presParOf" srcId="{4F65E58B-5967-4DB4-812E-995F854AC157}" destId="{A2BF3452-4A72-4517-ACA3-16B06B31830F}" srcOrd="0" destOrd="0" presId="urn:microsoft.com/office/officeart/2005/8/layout/orgChart1"/>
    <dgm:cxn modelId="{C28BECDC-A6AD-44F2-88B2-077F8A6C8497}" type="presParOf" srcId="{4F65E58B-5967-4DB4-812E-995F854AC157}" destId="{AC225E51-D802-4692-A860-1610A0C04BB3}" srcOrd="1" destOrd="0" presId="urn:microsoft.com/office/officeart/2005/8/layout/orgChart1"/>
    <dgm:cxn modelId="{5AA6FC08-D638-4711-A170-229D697F3E58}" type="presParOf" srcId="{AC225E51-D802-4692-A860-1610A0C04BB3}" destId="{37E74340-94B5-474F-B7E2-E37B678C723C}" srcOrd="0" destOrd="0" presId="urn:microsoft.com/office/officeart/2005/8/layout/orgChart1"/>
    <dgm:cxn modelId="{90F8D5E9-8C83-40D4-B01B-7D0CEAEFD7DD}" type="presParOf" srcId="{37E74340-94B5-474F-B7E2-E37B678C723C}" destId="{039FB6C5-07BE-4BF2-BE92-6E64350472C2}" srcOrd="0" destOrd="0" presId="urn:microsoft.com/office/officeart/2005/8/layout/orgChart1"/>
    <dgm:cxn modelId="{2D978961-5E1D-4B9C-A074-9C0F2A21155A}" type="presParOf" srcId="{37E74340-94B5-474F-B7E2-E37B678C723C}" destId="{F7142490-37CC-4FF2-BF0E-83E20A1F38A0}" srcOrd="1" destOrd="0" presId="urn:microsoft.com/office/officeart/2005/8/layout/orgChart1"/>
    <dgm:cxn modelId="{65D11382-EBB4-4B8C-A0ED-010543915FCE}" type="presParOf" srcId="{AC225E51-D802-4692-A860-1610A0C04BB3}" destId="{B2386B21-CE92-4C64-8AF4-8EF20651A713}" srcOrd="1" destOrd="0" presId="urn:microsoft.com/office/officeart/2005/8/layout/orgChart1"/>
    <dgm:cxn modelId="{7FD4859C-583F-4A61-ACCF-C316FDBE197A}" type="presParOf" srcId="{AC225E51-D802-4692-A860-1610A0C04BB3}" destId="{0B14C95C-9FB4-4F85-AE89-8A33CFA00F94}" srcOrd="2" destOrd="0" presId="urn:microsoft.com/office/officeart/2005/8/layout/orgChart1"/>
    <dgm:cxn modelId="{04067E8E-611F-4137-98CB-6339F41D9958}" type="presParOf" srcId="{4F65E58B-5967-4DB4-812E-995F854AC157}" destId="{062F405B-267E-4F59-BD5E-00C4FDBA423D}" srcOrd="2" destOrd="0" presId="urn:microsoft.com/office/officeart/2005/8/layout/orgChart1"/>
    <dgm:cxn modelId="{97B5931D-FD75-4986-B95F-32E6FDC78D74}" type="presParOf" srcId="{4F65E58B-5967-4DB4-812E-995F854AC157}" destId="{1332222E-4913-4E2B-844E-E668C9D860CD}" srcOrd="3" destOrd="0" presId="urn:microsoft.com/office/officeart/2005/8/layout/orgChart1"/>
    <dgm:cxn modelId="{31DD3CFA-AC5E-4EF1-83C8-845391CD27B4}" type="presParOf" srcId="{1332222E-4913-4E2B-844E-E668C9D860CD}" destId="{A8D19E76-2E0D-4416-B3B3-643CF1B1AEA4}" srcOrd="0" destOrd="0" presId="urn:microsoft.com/office/officeart/2005/8/layout/orgChart1"/>
    <dgm:cxn modelId="{384B8B83-4C25-4426-9BB6-F35FB7CE1521}" type="presParOf" srcId="{A8D19E76-2E0D-4416-B3B3-643CF1B1AEA4}" destId="{9ED9F6D3-6252-4E28-9909-3F9314616F1C}" srcOrd="0" destOrd="0" presId="urn:microsoft.com/office/officeart/2005/8/layout/orgChart1"/>
    <dgm:cxn modelId="{5C46F364-6EE1-40E4-93BB-AD9FBA60A762}" type="presParOf" srcId="{A8D19E76-2E0D-4416-B3B3-643CF1B1AEA4}" destId="{4B8AC8A5-4DE0-49D8-919D-9847FD464EAA}" srcOrd="1" destOrd="0" presId="urn:microsoft.com/office/officeart/2005/8/layout/orgChart1"/>
    <dgm:cxn modelId="{43E6E061-61D2-4C41-853D-94E4D17112EF}" type="presParOf" srcId="{1332222E-4913-4E2B-844E-E668C9D860CD}" destId="{794C5080-9002-4923-ABC4-0376C8EB53F5}" srcOrd="1" destOrd="0" presId="urn:microsoft.com/office/officeart/2005/8/layout/orgChart1"/>
    <dgm:cxn modelId="{DA1E7CFF-48EB-43B6-814F-0EEE7A9EAA07}" type="presParOf" srcId="{1332222E-4913-4E2B-844E-E668C9D860CD}" destId="{B3B8ADA6-BB14-4714-9825-492579EF7CE9}" srcOrd="2" destOrd="0" presId="urn:microsoft.com/office/officeart/2005/8/layout/orgChart1"/>
    <dgm:cxn modelId="{8F162898-AD27-4E40-8B42-1A707FFD68F4}" type="presParOf" srcId="{4F65E58B-5967-4DB4-812E-995F854AC157}" destId="{18EC5B3C-F1D0-4BB3-B2A4-2742E13561CB}" srcOrd="4" destOrd="0" presId="urn:microsoft.com/office/officeart/2005/8/layout/orgChart1"/>
    <dgm:cxn modelId="{5F0094D5-252E-403E-ABC6-1A5696EE129A}" type="presParOf" srcId="{4F65E58B-5967-4DB4-812E-995F854AC157}" destId="{5A6E35B5-A305-4B43-BFAB-E778AD0BF293}" srcOrd="5" destOrd="0" presId="urn:microsoft.com/office/officeart/2005/8/layout/orgChart1"/>
    <dgm:cxn modelId="{9015CB8E-64BA-4D10-8914-1E095CB9330B}" type="presParOf" srcId="{5A6E35B5-A305-4B43-BFAB-E778AD0BF293}" destId="{AD72143A-CF87-4D07-9312-569E60ECEC91}" srcOrd="0" destOrd="0" presId="urn:microsoft.com/office/officeart/2005/8/layout/orgChart1"/>
    <dgm:cxn modelId="{CA39A72A-296E-45D2-8CA2-5111037FA280}" type="presParOf" srcId="{AD72143A-CF87-4D07-9312-569E60ECEC91}" destId="{2DDC1F55-8D5C-43F3-9472-D0041657461B}" srcOrd="0" destOrd="0" presId="urn:microsoft.com/office/officeart/2005/8/layout/orgChart1"/>
    <dgm:cxn modelId="{E8435731-24C6-463E-8F2F-06566DFB329A}" type="presParOf" srcId="{AD72143A-CF87-4D07-9312-569E60ECEC91}" destId="{265C01ED-57E4-4517-9A6C-99976FBDA1B2}" srcOrd="1" destOrd="0" presId="urn:microsoft.com/office/officeart/2005/8/layout/orgChart1"/>
    <dgm:cxn modelId="{E82F57E3-F2B7-47F7-B715-503B20DAC9E0}" type="presParOf" srcId="{5A6E35B5-A305-4B43-BFAB-E778AD0BF293}" destId="{69AE1A72-0AA5-4BCA-B416-891EF0035A37}" srcOrd="1" destOrd="0" presId="urn:microsoft.com/office/officeart/2005/8/layout/orgChart1"/>
    <dgm:cxn modelId="{8F7956F3-E0DC-401F-864B-FA5973AA057A}" type="presParOf" srcId="{5A6E35B5-A305-4B43-BFAB-E778AD0BF293}" destId="{40390723-69D8-4A2D-9CAB-4E1D92D32963}" srcOrd="2" destOrd="0" presId="urn:microsoft.com/office/officeart/2005/8/layout/orgChart1"/>
    <dgm:cxn modelId="{C3F2C807-2D71-4A4D-8D7B-38F1CAD5FBF5}" type="presParOf" srcId="{4F65E58B-5967-4DB4-812E-995F854AC157}" destId="{722E87C0-D381-4371-BD7A-41129BFAF683}" srcOrd="6" destOrd="0" presId="urn:microsoft.com/office/officeart/2005/8/layout/orgChart1"/>
    <dgm:cxn modelId="{EFC15E43-A23A-491F-8A0E-43E83B1688D0}" type="presParOf" srcId="{4F65E58B-5967-4DB4-812E-995F854AC157}" destId="{886F2316-5480-40A6-AF0B-3A71C291588B}" srcOrd="7" destOrd="0" presId="urn:microsoft.com/office/officeart/2005/8/layout/orgChart1"/>
    <dgm:cxn modelId="{31D04987-3194-41F0-B384-5D85FA7D4F55}" type="presParOf" srcId="{886F2316-5480-40A6-AF0B-3A71C291588B}" destId="{4372C348-EB07-41D4-A1AC-E977BE803B3D}" srcOrd="0" destOrd="0" presId="urn:microsoft.com/office/officeart/2005/8/layout/orgChart1"/>
    <dgm:cxn modelId="{57800F4F-2379-4C55-A935-BBD77C623AF8}" type="presParOf" srcId="{4372C348-EB07-41D4-A1AC-E977BE803B3D}" destId="{FE10ACF1-031D-4AB6-9207-7F8C42D5EF83}" srcOrd="0" destOrd="0" presId="urn:microsoft.com/office/officeart/2005/8/layout/orgChart1"/>
    <dgm:cxn modelId="{A3A19127-5654-4DD6-9DCF-7331700ADBD5}" type="presParOf" srcId="{4372C348-EB07-41D4-A1AC-E977BE803B3D}" destId="{49E0A341-AE7C-40FD-B239-94859F65CD7E}" srcOrd="1" destOrd="0" presId="urn:microsoft.com/office/officeart/2005/8/layout/orgChart1"/>
    <dgm:cxn modelId="{D1074B9C-7549-4DEC-B038-687FC5A3D4B4}" type="presParOf" srcId="{886F2316-5480-40A6-AF0B-3A71C291588B}" destId="{B20CDEAA-91BA-4560-83B1-D90E0FD4EEE8}" srcOrd="1" destOrd="0" presId="urn:microsoft.com/office/officeart/2005/8/layout/orgChart1"/>
    <dgm:cxn modelId="{8CEE38D3-82D1-4E1A-8698-13DCBEB7CA42}" type="presParOf" srcId="{886F2316-5480-40A6-AF0B-3A71C291588B}" destId="{76AA6BC7-DC8C-4BC7-864B-0EEF45E939EC}" srcOrd="2" destOrd="0" presId="urn:microsoft.com/office/officeart/2005/8/layout/orgChart1"/>
    <dgm:cxn modelId="{ABA1CC95-2534-4B46-957B-DCF1D01FF24D}" type="presParOf" srcId="{C5257FFD-E5FB-484A-A374-6DECCB0BF8D8}" destId="{3866364F-F16C-46DC-908C-A670FE307CC0}" srcOrd="2" destOrd="0" presId="urn:microsoft.com/office/officeart/2005/8/layout/orgChart1"/>
    <dgm:cxn modelId="{9F9E9AA6-8ED0-46A4-B3E3-FC0FDD2D8996}" type="presParOf" srcId="{50D65805-FE23-4474-A253-C00E99D72F34}" destId="{1DFCE230-EF12-4B94-A303-01F69A2A7533}" srcOrd="4" destOrd="0" presId="urn:microsoft.com/office/officeart/2005/8/layout/orgChart1"/>
    <dgm:cxn modelId="{8E6FC3D4-3E9C-4A3B-9A0C-3A2AAAD3E40E}" type="presParOf" srcId="{50D65805-FE23-4474-A253-C00E99D72F34}" destId="{238C0A57-5503-4306-88E8-C1F20E0FA001}" srcOrd="5" destOrd="0" presId="urn:microsoft.com/office/officeart/2005/8/layout/orgChart1"/>
    <dgm:cxn modelId="{AAB4D65A-38A9-4805-AC54-29EDB6F142DB}" type="presParOf" srcId="{238C0A57-5503-4306-88E8-C1F20E0FA001}" destId="{DFF5F4B5-6B2A-4186-A2F8-42C4B595B59A}" srcOrd="0" destOrd="0" presId="urn:microsoft.com/office/officeart/2005/8/layout/orgChart1"/>
    <dgm:cxn modelId="{4A0A8ABD-8CFD-44CE-BC55-187E0D4B9D50}" type="presParOf" srcId="{DFF5F4B5-6B2A-4186-A2F8-42C4B595B59A}" destId="{469E8354-949D-4432-9A9E-8008CCC43987}" srcOrd="0" destOrd="0" presId="urn:microsoft.com/office/officeart/2005/8/layout/orgChart1"/>
    <dgm:cxn modelId="{A8F0A684-BE8B-49E3-A8E0-7AB64649B9BC}" type="presParOf" srcId="{DFF5F4B5-6B2A-4186-A2F8-42C4B595B59A}" destId="{DC598D0E-2516-407B-BD04-29C2DE539E66}" srcOrd="1" destOrd="0" presId="urn:microsoft.com/office/officeart/2005/8/layout/orgChart1"/>
    <dgm:cxn modelId="{A1FE4A67-861C-48A3-9CC5-ECEA1D6E73AF}" type="presParOf" srcId="{238C0A57-5503-4306-88E8-C1F20E0FA001}" destId="{83316172-1BCC-4887-88E1-753455589C3C}" srcOrd="1" destOrd="0" presId="urn:microsoft.com/office/officeart/2005/8/layout/orgChart1"/>
    <dgm:cxn modelId="{AD9D23BA-80A9-495C-8043-5639BD7AD504}" type="presParOf" srcId="{83316172-1BCC-4887-88E1-753455589C3C}" destId="{E3DF6041-F183-4BF6-BB2F-FA95F5F666D7}" srcOrd="0" destOrd="0" presId="urn:microsoft.com/office/officeart/2005/8/layout/orgChart1"/>
    <dgm:cxn modelId="{71A800E5-0B55-4AFF-8085-EA55F32BB39A}" type="presParOf" srcId="{83316172-1BCC-4887-88E1-753455589C3C}" destId="{537B6A23-E898-42CE-80FA-987612C6C391}" srcOrd="1" destOrd="0" presId="urn:microsoft.com/office/officeart/2005/8/layout/orgChart1"/>
    <dgm:cxn modelId="{B8CB8495-ECC9-41F5-A365-981C62C66F4B}" type="presParOf" srcId="{537B6A23-E898-42CE-80FA-987612C6C391}" destId="{E6C60FB1-DE94-4582-9318-D307867BAF2F}" srcOrd="0" destOrd="0" presId="urn:microsoft.com/office/officeart/2005/8/layout/orgChart1"/>
    <dgm:cxn modelId="{7ABC90B5-5074-4EAF-8819-700ECC297A42}" type="presParOf" srcId="{E6C60FB1-DE94-4582-9318-D307867BAF2F}" destId="{11FBB9FF-599E-4FE2-B220-CEAE0F8A39AC}" srcOrd="0" destOrd="0" presId="urn:microsoft.com/office/officeart/2005/8/layout/orgChart1"/>
    <dgm:cxn modelId="{7BAA717F-0085-4E64-8DC3-CDBB76599326}" type="presParOf" srcId="{E6C60FB1-DE94-4582-9318-D307867BAF2F}" destId="{4A43A692-38A6-40C6-B45B-34574D05AFD9}" srcOrd="1" destOrd="0" presId="urn:microsoft.com/office/officeart/2005/8/layout/orgChart1"/>
    <dgm:cxn modelId="{56C61492-A5C4-46D2-BE7D-EF89E7C72CAE}" type="presParOf" srcId="{537B6A23-E898-42CE-80FA-987612C6C391}" destId="{1556991F-AC09-4423-BCA4-C2670C773633}" srcOrd="1" destOrd="0" presId="urn:microsoft.com/office/officeart/2005/8/layout/orgChart1"/>
    <dgm:cxn modelId="{5042B94B-12A2-4486-BBB1-EC4C6B73BE08}" type="presParOf" srcId="{537B6A23-E898-42CE-80FA-987612C6C391}" destId="{F9D1B27B-3D26-4EE4-B43A-DED4E0C74C53}" srcOrd="2" destOrd="0" presId="urn:microsoft.com/office/officeart/2005/8/layout/orgChart1"/>
    <dgm:cxn modelId="{EA85EAAA-418F-4BF7-9A5D-A2973D5C1CAB}" type="presParOf" srcId="{238C0A57-5503-4306-88E8-C1F20E0FA001}" destId="{AAF9D148-D91C-4D8E-93EA-E7AC01FC4D23}" srcOrd="2" destOrd="0" presId="urn:microsoft.com/office/officeart/2005/8/layout/orgChart1"/>
    <dgm:cxn modelId="{8E33FA81-7E5C-426C-82FC-0406CD0672BF}" type="presParOf" srcId="{50D65805-FE23-4474-A253-C00E99D72F34}" destId="{66CA96C2-BCF5-4C31-96E8-A8C2847162F9}" srcOrd="6" destOrd="0" presId="urn:microsoft.com/office/officeart/2005/8/layout/orgChart1"/>
    <dgm:cxn modelId="{C4F48F83-6A3C-46EA-9E03-AB305C738096}" type="presParOf" srcId="{50D65805-FE23-4474-A253-C00E99D72F34}" destId="{CFE4DB1F-3FB3-4DFC-B0A5-960BB68A8D6E}" srcOrd="7" destOrd="0" presId="urn:microsoft.com/office/officeart/2005/8/layout/orgChart1"/>
    <dgm:cxn modelId="{B5CC4415-6340-4EDB-8911-C4A27C86B718}" type="presParOf" srcId="{CFE4DB1F-3FB3-4DFC-B0A5-960BB68A8D6E}" destId="{D354E56D-CEB4-4345-A69D-4015D488A603}" srcOrd="0" destOrd="0" presId="urn:microsoft.com/office/officeart/2005/8/layout/orgChart1"/>
    <dgm:cxn modelId="{E2238F2C-0A0A-4BB7-802E-2FCF6A485517}" type="presParOf" srcId="{D354E56D-CEB4-4345-A69D-4015D488A603}" destId="{C4397F2D-D5A6-42D3-B5FE-16CEBDAAA5A7}" srcOrd="0" destOrd="0" presId="urn:microsoft.com/office/officeart/2005/8/layout/orgChart1"/>
    <dgm:cxn modelId="{528970A6-5982-487C-AE58-F412BB67985D}" type="presParOf" srcId="{D354E56D-CEB4-4345-A69D-4015D488A603}" destId="{C4282CA1-810C-409D-A9A7-809AED763C6E}" srcOrd="1" destOrd="0" presId="urn:microsoft.com/office/officeart/2005/8/layout/orgChart1"/>
    <dgm:cxn modelId="{A12C5ADE-DCE1-43CD-8CF2-B7EB4CAAD4F9}" type="presParOf" srcId="{CFE4DB1F-3FB3-4DFC-B0A5-960BB68A8D6E}" destId="{90E5E99E-2F50-4A71-828A-CB91020C3BD7}" srcOrd="1" destOrd="0" presId="urn:microsoft.com/office/officeart/2005/8/layout/orgChart1"/>
    <dgm:cxn modelId="{D51764C3-5AD5-4D5A-9DF8-E11287CAAF27}" type="presParOf" srcId="{90E5E99E-2F50-4A71-828A-CB91020C3BD7}" destId="{7868C47F-78AE-4BC9-A00C-ACEEB9751C1E}" srcOrd="0" destOrd="0" presId="urn:microsoft.com/office/officeart/2005/8/layout/orgChart1"/>
    <dgm:cxn modelId="{60758EB5-1797-4395-8636-5904D70858EF}" type="presParOf" srcId="{90E5E99E-2F50-4A71-828A-CB91020C3BD7}" destId="{4C338194-88FC-4B07-A454-54BB7ED6BD1C}" srcOrd="1" destOrd="0" presId="urn:microsoft.com/office/officeart/2005/8/layout/orgChart1"/>
    <dgm:cxn modelId="{96897750-5F39-4968-886B-01C5CCC28289}" type="presParOf" srcId="{4C338194-88FC-4B07-A454-54BB7ED6BD1C}" destId="{C2FA5FB4-3085-431C-9ECC-71EC5B4AF131}" srcOrd="0" destOrd="0" presId="urn:microsoft.com/office/officeart/2005/8/layout/orgChart1"/>
    <dgm:cxn modelId="{A5346A2C-657E-4072-84C6-E64910C5EB8D}" type="presParOf" srcId="{C2FA5FB4-3085-431C-9ECC-71EC5B4AF131}" destId="{FCBE8355-AFE6-4F35-8B59-453658612C5B}" srcOrd="0" destOrd="0" presId="urn:microsoft.com/office/officeart/2005/8/layout/orgChart1"/>
    <dgm:cxn modelId="{B65C3768-1ECB-46EB-BCF2-BC93B70FDEA9}" type="presParOf" srcId="{C2FA5FB4-3085-431C-9ECC-71EC5B4AF131}" destId="{B67FF95B-6D13-4A4D-BB71-8C5FD76D8828}" srcOrd="1" destOrd="0" presId="urn:microsoft.com/office/officeart/2005/8/layout/orgChart1"/>
    <dgm:cxn modelId="{3A215BBF-29CE-41D0-A8CF-209CD32A9AED}" type="presParOf" srcId="{4C338194-88FC-4B07-A454-54BB7ED6BD1C}" destId="{F7A3A7E7-70E4-4B01-812B-AA044ED79260}" srcOrd="1" destOrd="0" presId="urn:microsoft.com/office/officeart/2005/8/layout/orgChart1"/>
    <dgm:cxn modelId="{ECA9276E-2D0B-447F-A51C-6A2517541AB2}" type="presParOf" srcId="{4C338194-88FC-4B07-A454-54BB7ED6BD1C}" destId="{891848C6-20B9-4B79-B252-3EB55BA621F5}" srcOrd="2" destOrd="0" presId="urn:microsoft.com/office/officeart/2005/8/layout/orgChart1"/>
    <dgm:cxn modelId="{549D2731-24E5-475B-94BB-DAA647E9D24A}" type="presParOf" srcId="{90E5E99E-2F50-4A71-828A-CB91020C3BD7}" destId="{EA38D9EE-826F-4F2E-978F-06035B0BC00C}" srcOrd="2" destOrd="0" presId="urn:microsoft.com/office/officeart/2005/8/layout/orgChart1"/>
    <dgm:cxn modelId="{1D364BEB-AC26-4C0A-940B-E9B6C34F41F5}" type="presParOf" srcId="{90E5E99E-2F50-4A71-828A-CB91020C3BD7}" destId="{2BA0CD7D-6889-44FF-B0D9-02DA35AB8518}" srcOrd="3" destOrd="0" presId="urn:microsoft.com/office/officeart/2005/8/layout/orgChart1"/>
    <dgm:cxn modelId="{34E659DD-D57E-4FCD-85CB-A7A1EEE37882}" type="presParOf" srcId="{2BA0CD7D-6889-44FF-B0D9-02DA35AB8518}" destId="{1A22810D-D283-46AA-9AD3-9459C5C03303}" srcOrd="0" destOrd="0" presId="urn:microsoft.com/office/officeart/2005/8/layout/orgChart1"/>
    <dgm:cxn modelId="{2965E6E1-B3F0-4F76-84B5-1729DE9052FE}" type="presParOf" srcId="{1A22810D-D283-46AA-9AD3-9459C5C03303}" destId="{71EF7A4D-DA8C-465E-BB43-6D95E0ECAE05}" srcOrd="0" destOrd="0" presId="urn:microsoft.com/office/officeart/2005/8/layout/orgChart1"/>
    <dgm:cxn modelId="{605122F8-00BA-4CF9-8AA7-53D773A7CB39}" type="presParOf" srcId="{1A22810D-D283-46AA-9AD3-9459C5C03303}" destId="{2B4D0981-7A5E-41E2-BDB9-0B975E8DF2EB}" srcOrd="1" destOrd="0" presId="urn:microsoft.com/office/officeart/2005/8/layout/orgChart1"/>
    <dgm:cxn modelId="{D3FC5647-C1CB-45A5-A188-E98AE9B936A1}" type="presParOf" srcId="{2BA0CD7D-6889-44FF-B0D9-02DA35AB8518}" destId="{76914C44-7343-401E-8F95-3789D722489E}" srcOrd="1" destOrd="0" presId="urn:microsoft.com/office/officeart/2005/8/layout/orgChart1"/>
    <dgm:cxn modelId="{9DE7028B-3CE8-4C00-97EF-31C9C7FF64EA}" type="presParOf" srcId="{2BA0CD7D-6889-44FF-B0D9-02DA35AB8518}" destId="{4DD9AC2E-2A1D-4AAF-9FF8-7BA8DEF24EAE}" srcOrd="2" destOrd="0" presId="urn:microsoft.com/office/officeart/2005/8/layout/orgChart1"/>
    <dgm:cxn modelId="{5758025C-2E20-4468-8A3B-43C94EB45BFE}" type="presParOf" srcId="{90E5E99E-2F50-4A71-828A-CB91020C3BD7}" destId="{EDED93C8-CA26-4C07-AA1C-6E6259097835}" srcOrd="4" destOrd="0" presId="urn:microsoft.com/office/officeart/2005/8/layout/orgChart1"/>
    <dgm:cxn modelId="{7E4099F6-F07A-4566-8E4C-C5D789388254}" type="presParOf" srcId="{90E5E99E-2F50-4A71-828A-CB91020C3BD7}" destId="{DFAE15EF-BD50-42ED-90BC-188D24363ACB}" srcOrd="5" destOrd="0" presId="urn:microsoft.com/office/officeart/2005/8/layout/orgChart1"/>
    <dgm:cxn modelId="{0A758D6D-3EE5-4BA0-A33C-ACD53782D1BB}" type="presParOf" srcId="{DFAE15EF-BD50-42ED-90BC-188D24363ACB}" destId="{6D63CCF3-0C7D-45E6-90F7-448FFE63EAC7}" srcOrd="0" destOrd="0" presId="urn:microsoft.com/office/officeart/2005/8/layout/orgChart1"/>
    <dgm:cxn modelId="{19598548-DBAC-4E96-AC7E-C0E7363A7686}" type="presParOf" srcId="{6D63CCF3-0C7D-45E6-90F7-448FFE63EAC7}" destId="{2B4BB630-AF32-4804-9C85-1F62C87F403B}" srcOrd="0" destOrd="0" presId="urn:microsoft.com/office/officeart/2005/8/layout/orgChart1"/>
    <dgm:cxn modelId="{0346B838-AAFA-4C44-94FD-374866BFDCAE}" type="presParOf" srcId="{6D63CCF3-0C7D-45E6-90F7-448FFE63EAC7}" destId="{3E6B60F8-7FB1-4382-8D3D-1F9B8CAC2931}" srcOrd="1" destOrd="0" presId="urn:microsoft.com/office/officeart/2005/8/layout/orgChart1"/>
    <dgm:cxn modelId="{BE5E4F59-3CB0-412B-B2DE-ABCB97B1DD3A}" type="presParOf" srcId="{DFAE15EF-BD50-42ED-90BC-188D24363ACB}" destId="{E28F77AA-E90A-4452-A0AB-685D9A49D3A7}" srcOrd="1" destOrd="0" presId="urn:microsoft.com/office/officeart/2005/8/layout/orgChart1"/>
    <dgm:cxn modelId="{41704E28-737A-4C99-BCC0-562D7E6D3BBE}" type="presParOf" srcId="{DFAE15EF-BD50-42ED-90BC-188D24363ACB}" destId="{DC634F4A-5439-4676-AFE6-0C083850463E}" srcOrd="2" destOrd="0" presId="urn:microsoft.com/office/officeart/2005/8/layout/orgChart1"/>
    <dgm:cxn modelId="{0EB80291-3FC2-4C7C-B5A2-C9956FCE4B06}" type="presParOf" srcId="{CFE4DB1F-3FB3-4DFC-B0A5-960BB68A8D6E}" destId="{2ABCE898-5C89-46C1-968A-258C0DDC7C0D}" srcOrd="2" destOrd="0" presId="urn:microsoft.com/office/officeart/2005/8/layout/orgChart1"/>
    <dgm:cxn modelId="{E569CA93-35FC-42B7-8D00-D7351E9EA7AF}" type="presParOf" srcId="{50D65805-FE23-4474-A253-C00E99D72F34}" destId="{FC8F2439-8EDC-458D-9FDB-0E45275167B4}" srcOrd="8" destOrd="0" presId="urn:microsoft.com/office/officeart/2005/8/layout/orgChart1"/>
    <dgm:cxn modelId="{2438534A-ECD8-4660-8E49-347C37381FAB}" type="presParOf" srcId="{50D65805-FE23-4474-A253-C00E99D72F34}" destId="{B6B5B5C6-8E81-4E7B-89EF-D791FE62EE06}" srcOrd="9" destOrd="0" presId="urn:microsoft.com/office/officeart/2005/8/layout/orgChart1"/>
    <dgm:cxn modelId="{87BC858F-12BD-4CD3-8A86-1B6EEB70A3F7}" type="presParOf" srcId="{B6B5B5C6-8E81-4E7B-89EF-D791FE62EE06}" destId="{38C93172-E9FD-48A2-9BBC-2B7A83CE1D32}" srcOrd="0" destOrd="0" presId="urn:microsoft.com/office/officeart/2005/8/layout/orgChart1"/>
    <dgm:cxn modelId="{7991A376-7DA5-4015-BF5A-66C1C34996D0}" type="presParOf" srcId="{38C93172-E9FD-48A2-9BBC-2B7A83CE1D32}" destId="{75D71914-6FAD-4F8F-9CC8-972C0942DE81}" srcOrd="0" destOrd="0" presId="urn:microsoft.com/office/officeart/2005/8/layout/orgChart1"/>
    <dgm:cxn modelId="{D566A540-60AC-49E6-B814-4B3DE3BCDEEF}" type="presParOf" srcId="{38C93172-E9FD-48A2-9BBC-2B7A83CE1D32}" destId="{C54D0C13-13AF-4693-954D-36337892D830}" srcOrd="1" destOrd="0" presId="urn:microsoft.com/office/officeart/2005/8/layout/orgChart1"/>
    <dgm:cxn modelId="{63AC2710-BE30-4711-A7D4-486AEA560574}" type="presParOf" srcId="{B6B5B5C6-8E81-4E7B-89EF-D791FE62EE06}" destId="{F901B261-B250-4A8D-9DD0-4BAD429F169E}" srcOrd="1" destOrd="0" presId="urn:microsoft.com/office/officeart/2005/8/layout/orgChart1"/>
    <dgm:cxn modelId="{9761C237-E968-482B-84E0-3A34889A3C50}" type="presParOf" srcId="{F901B261-B250-4A8D-9DD0-4BAD429F169E}" destId="{257E6CA6-D90F-45A8-89D0-C00C2D067601}" srcOrd="0" destOrd="0" presId="urn:microsoft.com/office/officeart/2005/8/layout/orgChart1"/>
    <dgm:cxn modelId="{1D356189-7934-43AC-BA8F-DE47ECD4311D}" type="presParOf" srcId="{F901B261-B250-4A8D-9DD0-4BAD429F169E}" destId="{64799CD0-0D0F-4073-BA39-F1309450FC34}" srcOrd="1" destOrd="0" presId="urn:microsoft.com/office/officeart/2005/8/layout/orgChart1"/>
    <dgm:cxn modelId="{EBA03964-068D-4BAF-BE8B-382BD690AA2D}" type="presParOf" srcId="{64799CD0-0D0F-4073-BA39-F1309450FC34}" destId="{70FC8A42-78C4-4CC2-A46B-D00B4697BDF1}" srcOrd="0" destOrd="0" presId="urn:microsoft.com/office/officeart/2005/8/layout/orgChart1"/>
    <dgm:cxn modelId="{58C2B948-F1F5-4B83-9705-0B266B5F9648}" type="presParOf" srcId="{70FC8A42-78C4-4CC2-A46B-D00B4697BDF1}" destId="{FA354EB7-28E3-4308-96AF-932B24ADBE11}" srcOrd="0" destOrd="0" presId="urn:microsoft.com/office/officeart/2005/8/layout/orgChart1"/>
    <dgm:cxn modelId="{D5C5E205-A4B6-4F1B-A806-53B1C7516C4C}" type="presParOf" srcId="{70FC8A42-78C4-4CC2-A46B-D00B4697BDF1}" destId="{AA406DE8-87CB-4E16-B724-2E15C3C427B9}" srcOrd="1" destOrd="0" presId="urn:microsoft.com/office/officeart/2005/8/layout/orgChart1"/>
    <dgm:cxn modelId="{1491B303-9681-4412-A66C-AFD4BDA961C0}" type="presParOf" srcId="{64799CD0-0D0F-4073-BA39-F1309450FC34}" destId="{9F0FA226-9900-49FA-BB93-9937378198E3}" srcOrd="1" destOrd="0" presId="urn:microsoft.com/office/officeart/2005/8/layout/orgChart1"/>
    <dgm:cxn modelId="{1383BE9D-CABE-4B91-85FD-705CBCC9AF33}" type="presParOf" srcId="{64799CD0-0D0F-4073-BA39-F1309450FC34}" destId="{B759BA92-8C0C-4943-8689-9D3110270F1E}" srcOrd="2" destOrd="0" presId="urn:microsoft.com/office/officeart/2005/8/layout/orgChart1"/>
    <dgm:cxn modelId="{975B7B11-AABF-476B-A28F-F61652C6EB4D}" type="presParOf" srcId="{F901B261-B250-4A8D-9DD0-4BAD429F169E}" destId="{CB34348A-1F6B-443F-91E4-18AEBD7191F1}" srcOrd="2" destOrd="0" presId="urn:microsoft.com/office/officeart/2005/8/layout/orgChart1"/>
    <dgm:cxn modelId="{FF17FEDC-A689-4342-BE56-64477EE532EC}" type="presParOf" srcId="{F901B261-B250-4A8D-9DD0-4BAD429F169E}" destId="{D292FE44-FD6D-4360-B6CD-0542E4732F69}" srcOrd="3" destOrd="0" presId="urn:microsoft.com/office/officeart/2005/8/layout/orgChart1"/>
    <dgm:cxn modelId="{166C252A-1F79-453E-8FAE-EBA735433234}" type="presParOf" srcId="{D292FE44-FD6D-4360-B6CD-0542E4732F69}" destId="{10965F42-2D69-4F70-9AB4-8F7168D5030B}" srcOrd="0" destOrd="0" presId="urn:microsoft.com/office/officeart/2005/8/layout/orgChart1"/>
    <dgm:cxn modelId="{93B4BC09-1D8C-4AE0-9EA5-3A38D10B94AE}" type="presParOf" srcId="{10965F42-2D69-4F70-9AB4-8F7168D5030B}" destId="{9FC3F171-8F44-4E03-B6F5-4E6E33236BEC}" srcOrd="0" destOrd="0" presId="urn:microsoft.com/office/officeart/2005/8/layout/orgChart1"/>
    <dgm:cxn modelId="{2E252150-EED3-40DA-BE45-84ECA05B81EE}" type="presParOf" srcId="{10965F42-2D69-4F70-9AB4-8F7168D5030B}" destId="{18CD1D98-4939-4D65-ACB1-FE10A1EA5EFB}" srcOrd="1" destOrd="0" presId="urn:microsoft.com/office/officeart/2005/8/layout/orgChart1"/>
    <dgm:cxn modelId="{2D0660C5-6E21-4A0E-9F72-6BC0AC42443B}" type="presParOf" srcId="{D292FE44-FD6D-4360-B6CD-0542E4732F69}" destId="{317AEDF1-C679-49C4-A4E0-811956CDE005}" srcOrd="1" destOrd="0" presId="urn:microsoft.com/office/officeart/2005/8/layout/orgChart1"/>
    <dgm:cxn modelId="{6F15576B-8E65-4DEE-8483-D3B1FC99A3B5}" type="presParOf" srcId="{D292FE44-FD6D-4360-B6CD-0542E4732F69}" destId="{BCBA2906-BCB3-4190-8590-B0AB2E9C57AE}" srcOrd="2" destOrd="0" presId="urn:microsoft.com/office/officeart/2005/8/layout/orgChart1"/>
    <dgm:cxn modelId="{CCEF7A4F-5EFB-40DA-AC71-D9812013D6D4}" type="presParOf" srcId="{F901B261-B250-4A8D-9DD0-4BAD429F169E}" destId="{CFB8C9E0-A4E6-4F8A-8D64-B371229EF300}" srcOrd="4" destOrd="0" presId="urn:microsoft.com/office/officeart/2005/8/layout/orgChart1"/>
    <dgm:cxn modelId="{A745892B-8DCA-4097-ACB8-6A01DC426B27}" type="presParOf" srcId="{F901B261-B250-4A8D-9DD0-4BAD429F169E}" destId="{83B7447A-7F83-47FD-A336-3949F0127830}" srcOrd="5" destOrd="0" presId="urn:microsoft.com/office/officeart/2005/8/layout/orgChart1"/>
    <dgm:cxn modelId="{7F821D5C-4D79-45A0-B841-C5A50C3544DE}" type="presParOf" srcId="{83B7447A-7F83-47FD-A336-3949F0127830}" destId="{E16D974B-D538-4CB8-966D-17F24B71D5B3}" srcOrd="0" destOrd="0" presId="urn:microsoft.com/office/officeart/2005/8/layout/orgChart1"/>
    <dgm:cxn modelId="{54A4DF1D-7AB2-4BB4-B36E-196283131CCC}" type="presParOf" srcId="{E16D974B-D538-4CB8-966D-17F24B71D5B3}" destId="{77483AE0-7465-4544-B281-9710268950D1}" srcOrd="0" destOrd="0" presId="urn:microsoft.com/office/officeart/2005/8/layout/orgChart1"/>
    <dgm:cxn modelId="{5DBC3DBA-72A2-42F9-836C-08C2ABA2860B}" type="presParOf" srcId="{E16D974B-D538-4CB8-966D-17F24B71D5B3}" destId="{FCB61190-C622-4E90-9D62-393D3797BFB7}" srcOrd="1" destOrd="0" presId="urn:microsoft.com/office/officeart/2005/8/layout/orgChart1"/>
    <dgm:cxn modelId="{972718D5-AF1E-47CF-B56F-0F38C25BC628}" type="presParOf" srcId="{83B7447A-7F83-47FD-A336-3949F0127830}" destId="{ACA8F672-D949-408A-8EDA-4326C6278D36}" srcOrd="1" destOrd="0" presId="urn:microsoft.com/office/officeart/2005/8/layout/orgChart1"/>
    <dgm:cxn modelId="{3A114F19-7FBA-4394-9299-ED5AFDCA1C39}" type="presParOf" srcId="{83B7447A-7F83-47FD-A336-3949F0127830}" destId="{B465B1A7-1DE5-416A-9489-7D86DD5C5365}" srcOrd="2" destOrd="0" presId="urn:microsoft.com/office/officeart/2005/8/layout/orgChart1"/>
    <dgm:cxn modelId="{F3D3C78B-C31D-4040-B0C8-A7CDA0CB669C}" type="presParOf" srcId="{F901B261-B250-4A8D-9DD0-4BAD429F169E}" destId="{811850B9-3D37-495F-A413-4A02803FB858}" srcOrd="6" destOrd="0" presId="urn:microsoft.com/office/officeart/2005/8/layout/orgChart1"/>
    <dgm:cxn modelId="{088C1223-5C0B-43B1-8F1E-082A4BE14903}" type="presParOf" srcId="{F901B261-B250-4A8D-9DD0-4BAD429F169E}" destId="{63B2F1F4-FFBF-43ED-9FCF-3E262AD1F5C8}" srcOrd="7" destOrd="0" presId="urn:microsoft.com/office/officeart/2005/8/layout/orgChart1"/>
    <dgm:cxn modelId="{B472834A-94C7-4198-8D0A-D64E5608CCA1}" type="presParOf" srcId="{63B2F1F4-FFBF-43ED-9FCF-3E262AD1F5C8}" destId="{5C727DC2-8EFB-4C2B-AA86-1BC2947E1725}" srcOrd="0" destOrd="0" presId="urn:microsoft.com/office/officeart/2005/8/layout/orgChart1"/>
    <dgm:cxn modelId="{AE231B42-2B94-440D-8934-E03867568B29}" type="presParOf" srcId="{5C727DC2-8EFB-4C2B-AA86-1BC2947E1725}" destId="{20E17850-22BE-43D5-8C3A-4A6518AE04DC}" srcOrd="0" destOrd="0" presId="urn:microsoft.com/office/officeart/2005/8/layout/orgChart1"/>
    <dgm:cxn modelId="{83F2C8C4-F76B-4081-B1B9-1D8B0451EDD8}" type="presParOf" srcId="{5C727DC2-8EFB-4C2B-AA86-1BC2947E1725}" destId="{0BE7CDDF-313C-4E79-A913-412AC1ACCD24}" srcOrd="1" destOrd="0" presId="urn:microsoft.com/office/officeart/2005/8/layout/orgChart1"/>
    <dgm:cxn modelId="{F659940C-56CF-4052-82A9-0F8BE8C9E106}" type="presParOf" srcId="{63B2F1F4-FFBF-43ED-9FCF-3E262AD1F5C8}" destId="{1F953AE2-AED8-4AB6-B9EC-4E3837B61251}" srcOrd="1" destOrd="0" presId="urn:microsoft.com/office/officeart/2005/8/layout/orgChart1"/>
    <dgm:cxn modelId="{269C3DF0-C8CD-41CA-B49D-E4F177CC1597}" type="presParOf" srcId="{63B2F1F4-FFBF-43ED-9FCF-3E262AD1F5C8}" destId="{94A69748-9A77-41C6-967A-ADD4C0D83905}" srcOrd="2" destOrd="0" presId="urn:microsoft.com/office/officeart/2005/8/layout/orgChart1"/>
    <dgm:cxn modelId="{517BDCA8-67B5-4E92-AEF0-516FBA584F4E}" type="presParOf" srcId="{F901B261-B250-4A8D-9DD0-4BAD429F169E}" destId="{008FDB39-C3F8-4D1D-9354-0B8E68CBE6D0}" srcOrd="8" destOrd="0" presId="urn:microsoft.com/office/officeart/2005/8/layout/orgChart1"/>
    <dgm:cxn modelId="{3D321AFE-67B8-41BF-B916-862345A01F8A}" type="presParOf" srcId="{F901B261-B250-4A8D-9DD0-4BAD429F169E}" destId="{67BC0BBC-A108-418A-BDC6-1AA114A86AAC}" srcOrd="9" destOrd="0" presId="urn:microsoft.com/office/officeart/2005/8/layout/orgChart1"/>
    <dgm:cxn modelId="{91F888ED-AC90-48F1-9A72-B76584FB0C8D}" type="presParOf" srcId="{67BC0BBC-A108-418A-BDC6-1AA114A86AAC}" destId="{A8AA42D0-597D-4EB1-89F1-D00E63E2D352}" srcOrd="0" destOrd="0" presId="urn:microsoft.com/office/officeart/2005/8/layout/orgChart1"/>
    <dgm:cxn modelId="{5C5D043B-AC94-4A81-9897-60EB58B2DA4E}" type="presParOf" srcId="{A8AA42D0-597D-4EB1-89F1-D00E63E2D352}" destId="{780F0F85-6C7D-4215-93EA-E01480D753D4}" srcOrd="0" destOrd="0" presId="urn:microsoft.com/office/officeart/2005/8/layout/orgChart1"/>
    <dgm:cxn modelId="{3F3EC958-E65D-413C-A17A-6B06EF63E0A1}" type="presParOf" srcId="{A8AA42D0-597D-4EB1-89F1-D00E63E2D352}" destId="{CB7D0EA6-30D4-4CE8-8283-12E483E37D40}" srcOrd="1" destOrd="0" presId="urn:microsoft.com/office/officeart/2005/8/layout/orgChart1"/>
    <dgm:cxn modelId="{11EE52C5-13D7-470D-8F0E-44046D037FE8}" type="presParOf" srcId="{67BC0BBC-A108-418A-BDC6-1AA114A86AAC}" destId="{B087289C-43D8-42D0-9F2B-F3FF355AD050}" srcOrd="1" destOrd="0" presId="urn:microsoft.com/office/officeart/2005/8/layout/orgChart1"/>
    <dgm:cxn modelId="{11590940-F0A2-44B4-9A68-E38F8A2B1494}" type="presParOf" srcId="{67BC0BBC-A108-418A-BDC6-1AA114A86AAC}" destId="{9E4D67C6-60A6-452D-9CBB-47C17074D89C}" srcOrd="2" destOrd="0" presId="urn:microsoft.com/office/officeart/2005/8/layout/orgChart1"/>
    <dgm:cxn modelId="{9611B92D-5C4B-430F-9B39-7D7D9473531F}" type="presParOf" srcId="{B6B5B5C6-8E81-4E7B-89EF-D791FE62EE06}" destId="{48041F00-7FA8-4844-A7D3-A1F80F9360B1}" srcOrd="2" destOrd="0" presId="urn:microsoft.com/office/officeart/2005/8/layout/orgChart1"/>
    <dgm:cxn modelId="{10846948-6506-4D88-8CBF-E7C2906BF14E}" type="presParOf" srcId="{382C245E-DE4D-4158-93A8-F8A924F95F5C}" destId="{E18DE3C1-62E7-453E-A433-40BA5DA6D905}"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8FDB39-C3F8-4D1D-9354-0B8E68CBE6D0}">
      <dsp:nvSpPr>
        <dsp:cNvPr id="0" name=""/>
        <dsp:cNvSpPr/>
      </dsp:nvSpPr>
      <dsp:spPr>
        <a:xfrm>
          <a:off x="5551931" y="1108073"/>
          <a:ext cx="127171" cy="3001030"/>
        </a:xfrm>
        <a:custGeom>
          <a:avLst/>
          <a:gdLst/>
          <a:ahLst/>
          <a:cxnLst/>
          <a:rect l="0" t="0" r="0" b="0"/>
          <a:pathLst>
            <a:path>
              <a:moveTo>
                <a:pt x="0" y="0"/>
              </a:moveTo>
              <a:lnTo>
                <a:pt x="0" y="3001030"/>
              </a:lnTo>
              <a:lnTo>
                <a:pt x="127171" y="300103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1850B9-3D37-495F-A413-4A02803FB858}">
      <dsp:nvSpPr>
        <dsp:cNvPr id="0" name=""/>
        <dsp:cNvSpPr/>
      </dsp:nvSpPr>
      <dsp:spPr>
        <a:xfrm>
          <a:off x="5551931" y="1108073"/>
          <a:ext cx="122090" cy="2371306"/>
        </a:xfrm>
        <a:custGeom>
          <a:avLst/>
          <a:gdLst/>
          <a:ahLst/>
          <a:cxnLst/>
          <a:rect l="0" t="0" r="0" b="0"/>
          <a:pathLst>
            <a:path>
              <a:moveTo>
                <a:pt x="0" y="0"/>
              </a:moveTo>
              <a:lnTo>
                <a:pt x="0" y="2371306"/>
              </a:lnTo>
              <a:lnTo>
                <a:pt x="122090" y="237130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B8C9E0-A4E6-4F8A-8D64-B371229EF300}">
      <dsp:nvSpPr>
        <dsp:cNvPr id="0" name=""/>
        <dsp:cNvSpPr/>
      </dsp:nvSpPr>
      <dsp:spPr>
        <a:xfrm>
          <a:off x="5551931" y="1108073"/>
          <a:ext cx="122090" cy="1721257"/>
        </a:xfrm>
        <a:custGeom>
          <a:avLst/>
          <a:gdLst/>
          <a:ahLst/>
          <a:cxnLst/>
          <a:rect l="0" t="0" r="0" b="0"/>
          <a:pathLst>
            <a:path>
              <a:moveTo>
                <a:pt x="0" y="0"/>
              </a:moveTo>
              <a:lnTo>
                <a:pt x="0" y="1721257"/>
              </a:lnTo>
              <a:lnTo>
                <a:pt x="122090" y="17212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34348A-1F6B-443F-91E4-18AEBD7191F1}">
      <dsp:nvSpPr>
        <dsp:cNvPr id="0" name=""/>
        <dsp:cNvSpPr/>
      </dsp:nvSpPr>
      <dsp:spPr>
        <a:xfrm>
          <a:off x="5551931" y="1108073"/>
          <a:ext cx="113667" cy="1072238"/>
        </a:xfrm>
        <a:custGeom>
          <a:avLst/>
          <a:gdLst/>
          <a:ahLst/>
          <a:cxnLst/>
          <a:rect l="0" t="0" r="0" b="0"/>
          <a:pathLst>
            <a:path>
              <a:moveTo>
                <a:pt x="0" y="0"/>
              </a:moveTo>
              <a:lnTo>
                <a:pt x="0" y="1072238"/>
              </a:lnTo>
              <a:lnTo>
                <a:pt x="113667" y="107223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7E6CA6-D90F-45A8-89D0-C00C2D067601}">
      <dsp:nvSpPr>
        <dsp:cNvPr id="0" name=""/>
        <dsp:cNvSpPr/>
      </dsp:nvSpPr>
      <dsp:spPr>
        <a:xfrm>
          <a:off x="5551931" y="1108073"/>
          <a:ext cx="121376" cy="421158"/>
        </a:xfrm>
        <a:custGeom>
          <a:avLst/>
          <a:gdLst/>
          <a:ahLst/>
          <a:cxnLst/>
          <a:rect l="0" t="0" r="0" b="0"/>
          <a:pathLst>
            <a:path>
              <a:moveTo>
                <a:pt x="0" y="0"/>
              </a:moveTo>
              <a:lnTo>
                <a:pt x="0" y="421158"/>
              </a:lnTo>
              <a:lnTo>
                <a:pt x="121376" y="42115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8F2439-8EDC-458D-9FDB-0E45275167B4}">
      <dsp:nvSpPr>
        <dsp:cNvPr id="0" name=""/>
        <dsp:cNvSpPr/>
      </dsp:nvSpPr>
      <dsp:spPr>
        <a:xfrm>
          <a:off x="3702495" y="458023"/>
          <a:ext cx="2215661" cy="192268"/>
        </a:xfrm>
        <a:custGeom>
          <a:avLst/>
          <a:gdLst/>
          <a:ahLst/>
          <a:cxnLst/>
          <a:rect l="0" t="0" r="0" b="0"/>
          <a:pathLst>
            <a:path>
              <a:moveTo>
                <a:pt x="0" y="0"/>
              </a:moveTo>
              <a:lnTo>
                <a:pt x="0" y="96134"/>
              </a:lnTo>
              <a:lnTo>
                <a:pt x="2215661" y="96134"/>
              </a:lnTo>
              <a:lnTo>
                <a:pt x="2215661" y="192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D93C8-CA26-4C07-AA1C-6E6259097835}">
      <dsp:nvSpPr>
        <dsp:cNvPr id="0" name=""/>
        <dsp:cNvSpPr/>
      </dsp:nvSpPr>
      <dsp:spPr>
        <a:xfrm>
          <a:off x="4444100" y="1108073"/>
          <a:ext cx="137334" cy="1721257"/>
        </a:xfrm>
        <a:custGeom>
          <a:avLst/>
          <a:gdLst/>
          <a:ahLst/>
          <a:cxnLst/>
          <a:rect l="0" t="0" r="0" b="0"/>
          <a:pathLst>
            <a:path>
              <a:moveTo>
                <a:pt x="0" y="0"/>
              </a:moveTo>
              <a:lnTo>
                <a:pt x="0" y="1721257"/>
              </a:lnTo>
              <a:lnTo>
                <a:pt x="137334" y="17212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38D9EE-826F-4F2E-978F-06035B0BC00C}">
      <dsp:nvSpPr>
        <dsp:cNvPr id="0" name=""/>
        <dsp:cNvSpPr/>
      </dsp:nvSpPr>
      <dsp:spPr>
        <a:xfrm>
          <a:off x="4444100" y="1108073"/>
          <a:ext cx="137334" cy="1071208"/>
        </a:xfrm>
        <a:custGeom>
          <a:avLst/>
          <a:gdLst/>
          <a:ahLst/>
          <a:cxnLst/>
          <a:rect l="0" t="0" r="0" b="0"/>
          <a:pathLst>
            <a:path>
              <a:moveTo>
                <a:pt x="0" y="0"/>
              </a:moveTo>
              <a:lnTo>
                <a:pt x="0" y="1071208"/>
              </a:lnTo>
              <a:lnTo>
                <a:pt x="137334" y="107120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68C47F-78AE-4BC9-A00C-ACEEB9751C1E}">
      <dsp:nvSpPr>
        <dsp:cNvPr id="0" name=""/>
        <dsp:cNvSpPr/>
      </dsp:nvSpPr>
      <dsp:spPr>
        <a:xfrm>
          <a:off x="4444100" y="1108073"/>
          <a:ext cx="137334" cy="421158"/>
        </a:xfrm>
        <a:custGeom>
          <a:avLst/>
          <a:gdLst/>
          <a:ahLst/>
          <a:cxnLst/>
          <a:rect l="0" t="0" r="0" b="0"/>
          <a:pathLst>
            <a:path>
              <a:moveTo>
                <a:pt x="0" y="0"/>
              </a:moveTo>
              <a:lnTo>
                <a:pt x="0" y="421158"/>
              </a:lnTo>
              <a:lnTo>
                <a:pt x="137334" y="42115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CA96C2-BCF5-4C31-96E8-A8C2847162F9}">
      <dsp:nvSpPr>
        <dsp:cNvPr id="0" name=""/>
        <dsp:cNvSpPr/>
      </dsp:nvSpPr>
      <dsp:spPr>
        <a:xfrm>
          <a:off x="3702495" y="458023"/>
          <a:ext cx="1107830" cy="192268"/>
        </a:xfrm>
        <a:custGeom>
          <a:avLst/>
          <a:gdLst/>
          <a:ahLst/>
          <a:cxnLst/>
          <a:rect l="0" t="0" r="0" b="0"/>
          <a:pathLst>
            <a:path>
              <a:moveTo>
                <a:pt x="0" y="0"/>
              </a:moveTo>
              <a:lnTo>
                <a:pt x="0" y="96134"/>
              </a:lnTo>
              <a:lnTo>
                <a:pt x="1107830" y="96134"/>
              </a:lnTo>
              <a:lnTo>
                <a:pt x="1107830" y="192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DF6041-F183-4BF6-BB2F-FA95F5F666D7}">
      <dsp:nvSpPr>
        <dsp:cNvPr id="0" name=""/>
        <dsp:cNvSpPr/>
      </dsp:nvSpPr>
      <dsp:spPr>
        <a:xfrm>
          <a:off x="3336270" y="1108073"/>
          <a:ext cx="125276" cy="393971"/>
        </a:xfrm>
        <a:custGeom>
          <a:avLst/>
          <a:gdLst/>
          <a:ahLst/>
          <a:cxnLst/>
          <a:rect l="0" t="0" r="0" b="0"/>
          <a:pathLst>
            <a:path>
              <a:moveTo>
                <a:pt x="0" y="0"/>
              </a:moveTo>
              <a:lnTo>
                <a:pt x="0" y="393971"/>
              </a:lnTo>
              <a:lnTo>
                <a:pt x="125276" y="3939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FCE230-EF12-4B94-A303-01F69A2A7533}">
      <dsp:nvSpPr>
        <dsp:cNvPr id="0" name=""/>
        <dsp:cNvSpPr/>
      </dsp:nvSpPr>
      <dsp:spPr>
        <a:xfrm>
          <a:off x="3656775" y="458023"/>
          <a:ext cx="91440" cy="192268"/>
        </a:xfrm>
        <a:custGeom>
          <a:avLst/>
          <a:gdLst/>
          <a:ahLst/>
          <a:cxnLst/>
          <a:rect l="0" t="0" r="0" b="0"/>
          <a:pathLst>
            <a:path>
              <a:moveTo>
                <a:pt x="45720" y="0"/>
              </a:moveTo>
              <a:lnTo>
                <a:pt x="45720" y="192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2E87C0-D381-4371-BD7A-41129BFAF683}">
      <dsp:nvSpPr>
        <dsp:cNvPr id="0" name=""/>
        <dsp:cNvSpPr/>
      </dsp:nvSpPr>
      <dsp:spPr>
        <a:xfrm>
          <a:off x="2228439" y="1108073"/>
          <a:ext cx="137334" cy="2371306"/>
        </a:xfrm>
        <a:custGeom>
          <a:avLst/>
          <a:gdLst/>
          <a:ahLst/>
          <a:cxnLst/>
          <a:rect l="0" t="0" r="0" b="0"/>
          <a:pathLst>
            <a:path>
              <a:moveTo>
                <a:pt x="0" y="0"/>
              </a:moveTo>
              <a:lnTo>
                <a:pt x="0" y="2371306"/>
              </a:lnTo>
              <a:lnTo>
                <a:pt x="137334" y="237130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EC5B3C-F1D0-4BB3-B2A4-2742E13561CB}">
      <dsp:nvSpPr>
        <dsp:cNvPr id="0" name=""/>
        <dsp:cNvSpPr/>
      </dsp:nvSpPr>
      <dsp:spPr>
        <a:xfrm>
          <a:off x="2228439" y="1108073"/>
          <a:ext cx="137334" cy="1721257"/>
        </a:xfrm>
        <a:custGeom>
          <a:avLst/>
          <a:gdLst/>
          <a:ahLst/>
          <a:cxnLst/>
          <a:rect l="0" t="0" r="0" b="0"/>
          <a:pathLst>
            <a:path>
              <a:moveTo>
                <a:pt x="0" y="0"/>
              </a:moveTo>
              <a:lnTo>
                <a:pt x="0" y="1721257"/>
              </a:lnTo>
              <a:lnTo>
                <a:pt x="137334" y="17212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2F405B-267E-4F59-BD5E-00C4FDBA423D}">
      <dsp:nvSpPr>
        <dsp:cNvPr id="0" name=""/>
        <dsp:cNvSpPr/>
      </dsp:nvSpPr>
      <dsp:spPr>
        <a:xfrm>
          <a:off x="2228439" y="1108073"/>
          <a:ext cx="137334" cy="1071208"/>
        </a:xfrm>
        <a:custGeom>
          <a:avLst/>
          <a:gdLst/>
          <a:ahLst/>
          <a:cxnLst/>
          <a:rect l="0" t="0" r="0" b="0"/>
          <a:pathLst>
            <a:path>
              <a:moveTo>
                <a:pt x="0" y="0"/>
              </a:moveTo>
              <a:lnTo>
                <a:pt x="0" y="1071208"/>
              </a:lnTo>
              <a:lnTo>
                <a:pt x="137334" y="107120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BF3452-4A72-4517-ACA3-16B06B31830F}">
      <dsp:nvSpPr>
        <dsp:cNvPr id="0" name=""/>
        <dsp:cNvSpPr/>
      </dsp:nvSpPr>
      <dsp:spPr>
        <a:xfrm>
          <a:off x="2228439" y="1108073"/>
          <a:ext cx="137334" cy="421158"/>
        </a:xfrm>
        <a:custGeom>
          <a:avLst/>
          <a:gdLst/>
          <a:ahLst/>
          <a:cxnLst/>
          <a:rect l="0" t="0" r="0" b="0"/>
          <a:pathLst>
            <a:path>
              <a:moveTo>
                <a:pt x="0" y="0"/>
              </a:moveTo>
              <a:lnTo>
                <a:pt x="0" y="421158"/>
              </a:lnTo>
              <a:lnTo>
                <a:pt x="137334" y="42115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A19036-5DE3-49AC-8649-3C6F9809E911}">
      <dsp:nvSpPr>
        <dsp:cNvPr id="0" name=""/>
        <dsp:cNvSpPr/>
      </dsp:nvSpPr>
      <dsp:spPr>
        <a:xfrm>
          <a:off x="2594664" y="458023"/>
          <a:ext cx="1107830" cy="192268"/>
        </a:xfrm>
        <a:custGeom>
          <a:avLst/>
          <a:gdLst/>
          <a:ahLst/>
          <a:cxnLst/>
          <a:rect l="0" t="0" r="0" b="0"/>
          <a:pathLst>
            <a:path>
              <a:moveTo>
                <a:pt x="1107830" y="0"/>
              </a:moveTo>
              <a:lnTo>
                <a:pt x="1107830" y="96134"/>
              </a:lnTo>
              <a:lnTo>
                <a:pt x="0" y="96134"/>
              </a:lnTo>
              <a:lnTo>
                <a:pt x="0" y="192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AC5399-3A0F-47B9-980D-AA5B1AF0704B}">
      <dsp:nvSpPr>
        <dsp:cNvPr id="0" name=""/>
        <dsp:cNvSpPr/>
      </dsp:nvSpPr>
      <dsp:spPr>
        <a:xfrm>
          <a:off x="1120608" y="1108073"/>
          <a:ext cx="137334" cy="1045801"/>
        </a:xfrm>
        <a:custGeom>
          <a:avLst/>
          <a:gdLst/>
          <a:ahLst/>
          <a:cxnLst/>
          <a:rect l="0" t="0" r="0" b="0"/>
          <a:pathLst>
            <a:path>
              <a:moveTo>
                <a:pt x="0" y="0"/>
              </a:moveTo>
              <a:lnTo>
                <a:pt x="0" y="1045801"/>
              </a:lnTo>
              <a:lnTo>
                <a:pt x="137334" y="10458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964BF9-8BA4-4462-912B-814EAB7A9F4B}">
      <dsp:nvSpPr>
        <dsp:cNvPr id="0" name=""/>
        <dsp:cNvSpPr/>
      </dsp:nvSpPr>
      <dsp:spPr>
        <a:xfrm>
          <a:off x="1120608" y="1108073"/>
          <a:ext cx="137334" cy="421158"/>
        </a:xfrm>
        <a:custGeom>
          <a:avLst/>
          <a:gdLst/>
          <a:ahLst/>
          <a:cxnLst/>
          <a:rect l="0" t="0" r="0" b="0"/>
          <a:pathLst>
            <a:path>
              <a:moveTo>
                <a:pt x="0" y="0"/>
              </a:moveTo>
              <a:lnTo>
                <a:pt x="0" y="421158"/>
              </a:lnTo>
              <a:lnTo>
                <a:pt x="137334" y="42115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A51C0B-1EDA-4BC7-A53B-CA307497A444}">
      <dsp:nvSpPr>
        <dsp:cNvPr id="0" name=""/>
        <dsp:cNvSpPr/>
      </dsp:nvSpPr>
      <dsp:spPr>
        <a:xfrm>
          <a:off x="1486833" y="458023"/>
          <a:ext cx="2215661" cy="192268"/>
        </a:xfrm>
        <a:custGeom>
          <a:avLst/>
          <a:gdLst/>
          <a:ahLst/>
          <a:cxnLst/>
          <a:rect l="0" t="0" r="0" b="0"/>
          <a:pathLst>
            <a:path>
              <a:moveTo>
                <a:pt x="2215661" y="0"/>
              </a:moveTo>
              <a:lnTo>
                <a:pt x="2215661" y="96134"/>
              </a:lnTo>
              <a:lnTo>
                <a:pt x="0" y="96134"/>
              </a:lnTo>
              <a:lnTo>
                <a:pt x="0" y="192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C8390A-5762-409D-A444-E094508F3A36}">
      <dsp:nvSpPr>
        <dsp:cNvPr id="0" name=""/>
        <dsp:cNvSpPr/>
      </dsp:nvSpPr>
      <dsp:spPr>
        <a:xfrm>
          <a:off x="3244713" y="242"/>
          <a:ext cx="915562" cy="457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288925">
            <a:lnSpc>
              <a:spcPct val="90000"/>
            </a:lnSpc>
            <a:spcBef>
              <a:spcPct val="0"/>
            </a:spcBef>
            <a:spcAft>
              <a:spcPct val="35000"/>
            </a:spcAft>
            <a:buNone/>
          </a:pPr>
          <a:r>
            <a:rPr lang="en-GB" sz="650" b="0" kern="1200" dirty="0"/>
            <a:t>SUPPLIER SELECTION PROCESS FOR COBALT </a:t>
          </a:r>
        </a:p>
      </dsp:txBody>
      <dsp:txXfrm>
        <a:off x="3244713" y="242"/>
        <a:ext cx="915562" cy="457781"/>
      </dsp:txXfrm>
    </dsp:sp>
    <dsp:sp modelId="{53A37270-F7CC-4AC7-B6D9-956A5D7E9A34}">
      <dsp:nvSpPr>
        <dsp:cNvPr id="0" name=""/>
        <dsp:cNvSpPr/>
      </dsp:nvSpPr>
      <dsp:spPr>
        <a:xfrm>
          <a:off x="1029052" y="650292"/>
          <a:ext cx="915562" cy="457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288925">
            <a:lnSpc>
              <a:spcPct val="90000"/>
            </a:lnSpc>
            <a:spcBef>
              <a:spcPct val="0"/>
            </a:spcBef>
            <a:spcAft>
              <a:spcPct val="35000"/>
            </a:spcAft>
            <a:buNone/>
          </a:pPr>
          <a:r>
            <a:rPr lang="en-GB" sz="650" kern="1200" dirty="0"/>
            <a:t>Identification of potential cobalt suppliers</a:t>
          </a:r>
        </a:p>
      </dsp:txBody>
      <dsp:txXfrm>
        <a:off x="1029052" y="650292"/>
        <a:ext cx="915562" cy="457781"/>
      </dsp:txXfrm>
    </dsp:sp>
    <dsp:sp modelId="{305560BA-2D8A-4A46-B77A-52BD2FB3BFA4}">
      <dsp:nvSpPr>
        <dsp:cNvPr id="0" name=""/>
        <dsp:cNvSpPr/>
      </dsp:nvSpPr>
      <dsp:spPr>
        <a:xfrm>
          <a:off x="1257943" y="1300341"/>
          <a:ext cx="915562" cy="457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288925">
            <a:lnSpc>
              <a:spcPct val="90000"/>
            </a:lnSpc>
            <a:spcBef>
              <a:spcPct val="0"/>
            </a:spcBef>
            <a:spcAft>
              <a:spcPct val="35000"/>
            </a:spcAft>
            <a:buNone/>
          </a:pPr>
          <a:r>
            <a:rPr lang="en-GB" sz="650" kern="1200" dirty="0"/>
            <a:t>Sustainability pre-qualification Questionnaire </a:t>
          </a:r>
          <a:r>
            <a:rPr lang="en-GB" sz="650" b="1" kern="1200" dirty="0"/>
            <a:t>(Gupta et al., 2019)</a:t>
          </a:r>
        </a:p>
      </dsp:txBody>
      <dsp:txXfrm>
        <a:off x="1257943" y="1300341"/>
        <a:ext cx="915562" cy="457781"/>
      </dsp:txXfrm>
    </dsp:sp>
    <dsp:sp modelId="{FF3AEB06-D83E-4F8F-B671-5AE6D8385AAE}">
      <dsp:nvSpPr>
        <dsp:cNvPr id="0" name=""/>
        <dsp:cNvSpPr/>
      </dsp:nvSpPr>
      <dsp:spPr>
        <a:xfrm>
          <a:off x="1257943" y="1924984"/>
          <a:ext cx="915562" cy="457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288925">
            <a:lnSpc>
              <a:spcPct val="90000"/>
            </a:lnSpc>
            <a:spcBef>
              <a:spcPct val="0"/>
            </a:spcBef>
            <a:spcAft>
              <a:spcPct val="35000"/>
            </a:spcAft>
            <a:buNone/>
          </a:pPr>
          <a:r>
            <a:rPr lang="en-GB" sz="650" b="0" i="0" kern="1200" dirty="0"/>
            <a:t>Environmental certifications - ISO 14000 </a:t>
          </a:r>
          <a:r>
            <a:rPr lang="en-GB" sz="650" b="1" kern="1200" dirty="0"/>
            <a:t>(Gupta et al., 2019)</a:t>
          </a:r>
        </a:p>
      </dsp:txBody>
      <dsp:txXfrm>
        <a:off x="1257943" y="1924984"/>
        <a:ext cx="915562" cy="457781"/>
      </dsp:txXfrm>
    </dsp:sp>
    <dsp:sp modelId="{84AED3D2-B305-4528-A421-EFE73EFF0796}">
      <dsp:nvSpPr>
        <dsp:cNvPr id="0" name=""/>
        <dsp:cNvSpPr/>
      </dsp:nvSpPr>
      <dsp:spPr>
        <a:xfrm>
          <a:off x="2136883" y="650292"/>
          <a:ext cx="915562" cy="457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288925">
            <a:lnSpc>
              <a:spcPct val="90000"/>
            </a:lnSpc>
            <a:spcBef>
              <a:spcPct val="0"/>
            </a:spcBef>
            <a:spcAft>
              <a:spcPct val="35000"/>
            </a:spcAft>
            <a:buNone/>
          </a:pPr>
          <a:r>
            <a:rPr lang="en-GB" sz="650" kern="1200" dirty="0"/>
            <a:t>Assessing criteria for Cobalt suppliers </a:t>
          </a:r>
          <a:r>
            <a:rPr lang="en-GB" sz="650" b="1" kern="1200" dirty="0"/>
            <a:t>(Gaikwad &amp; Sunnapwar, 2019)</a:t>
          </a:r>
        </a:p>
      </dsp:txBody>
      <dsp:txXfrm>
        <a:off x="2136883" y="650292"/>
        <a:ext cx="915562" cy="457781"/>
      </dsp:txXfrm>
    </dsp:sp>
    <dsp:sp modelId="{039FB6C5-07BE-4BF2-BE92-6E64350472C2}">
      <dsp:nvSpPr>
        <dsp:cNvPr id="0" name=""/>
        <dsp:cNvSpPr/>
      </dsp:nvSpPr>
      <dsp:spPr>
        <a:xfrm>
          <a:off x="2365773" y="1300341"/>
          <a:ext cx="915562" cy="457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288925">
            <a:lnSpc>
              <a:spcPct val="90000"/>
            </a:lnSpc>
            <a:spcBef>
              <a:spcPct val="0"/>
            </a:spcBef>
            <a:spcAft>
              <a:spcPct val="35000"/>
            </a:spcAft>
            <a:buNone/>
          </a:pPr>
          <a:r>
            <a:rPr lang="en-GB" sz="650" kern="1200" dirty="0"/>
            <a:t>Reference checks</a:t>
          </a:r>
          <a:endParaRPr lang="en-GB" sz="650" b="1" kern="1200" dirty="0"/>
        </a:p>
      </dsp:txBody>
      <dsp:txXfrm>
        <a:off x="2365773" y="1300341"/>
        <a:ext cx="915562" cy="457781"/>
      </dsp:txXfrm>
    </dsp:sp>
    <dsp:sp modelId="{9ED9F6D3-6252-4E28-9909-3F9314616F1C}">
      <dsp:nvSpPr>
        <dsp:cNvPr id="0" name=""/>
        <dsp:cNvSpPr/>
      </dsp:nvSpPr>
      <dsp:spPr>
        <a:xfrm>
          <a:off x="2365773" y="1950390"/>
          <a:ext cx="915562" cy="457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288925">
            <a:lnSpc>
              <a:spcPct val="90000"/>
            </a:lnSpc>
            <a:spcBef>
              <a:spcPct val="0"/>
            </a:spcBef>
            <a:spcAft>
              <a:spcPct val="35000"/>
            </a:spcAft>
            <a:buNone/>
          </a:pPr>
          <a:r>
            <a:rPr lang="en-GB" sz="650" kern="1200" dirty="0"/>
            <a:t>Financial status check</a:t>
          </a:r>
          <a:endParaRPr lang="en-GB" sz="650" b="1" kern="1200" dirty="0"/>
        </a:p>
      </dsp:txBody>
      <dsp:txXfrm>
        <a:off x="2365773" y="1950390"/>
        <a:ext cx="915562" cy="457781"/>
      </dsp:txXfrm>
    </dsp:sp>
    <dsp:sp modelId="{2DDC1F55-8D5C-43F3-9472-D0041657461B}">
      <dsp:nvSpPr>
        <dsp:cNvPr id="0" name=""/>
        <dsp:cNvSpPr/>
      </dsp:nvSpPr>
      <dsp:spPr>
        <a:xfrm>
          <a:off x="2365773" y="2600440"/>
          <a:ext cx="915562" cy="457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288925">
            <a:lnSpc>
              <a:spcPct val="90000"/>
            </a:lnSpc>
            <a:spcBef>
              <a:spcPct val="0"/>
            </a:spcBef>
            <a:spcAft>
              <a:spcPct val="35000"/>
            </a:spcAft>
            <a:buNone/>
          </a:pPr>
          <a:r>
            <a:rPr lang="en-GB" sz="650" kern="1200" dirty="0"/>
            <a:t>Surge capacity availability check</a:t>
          </a:r>
          <a:endParaRPr lang="en-GB" sz="650" b="1" kern="1200" dirty="0"/>
        </a:p>
      </dsp:txBody>
      <dsp:txXfrm>
        <a:off x="2365773" y="2600440"/>
        <a:ext cx="915562" cy="457781"/>
      </dsp:txXfrm>
    </dsp:sp>
    <dsp:sp modelId="{FE10ACF1-031D-4AB6-9207-7F8C42D5EF83}">
      <dsp:nvSpPr>
        <dsp:cNvPr id="0" name=""/>
        <dsp:cNvSpPr/>
      </dsp:nvSpPr>
      <dsp:spPr>
        <a:xfrm>
          <a:off x="2365773" y="3250489"/>
          <a:ext cx="915562" cy="457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288925">
            <a:lnSpc>
              <a:spcPct val="90000"/>
            </a:lnSpc>
            <a:spcBef>
              <a:spcPct val="0"/>
            </a:spcBef>
            <a:spcAft>
              <a:spcPct val="35000"/>
            </a:spcAft>
            <a:buNone/>
          </a:pPr>
          <a:r>
            <a:rPr lang="en-GB" sz="650" kern="1200" dirty="0"/>
            <a:t>On-site audits</a:t>
          </a:r>
        </a:p>
      </dsp:txBody>
      <dsp:txXfrm>
        <a:off x="2365773" y="3250489"/>
        <a:ext cx="915562" cy="457781"/>
      </dsp:txXfrm>
    </dsp:sp>
    <dsp:sp modelId="{469E8354-949D-4432-9A9E-8008CCC43987}">
      <dsp:nvSpPr>
        <dsp:cNvPr id="0" name=""/>
        <dsp:cNvSpPr/>
      </dsp:nvSpPr>
      <dsp:spPr>
        <a:xfrm>
          <a:off x="3244713" y="650292"/>
          <a:ext cx="915562" cy="457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288925">
            <a:lnSpc>
              <a:spcPct val="90000"/>
            </a:lnSpc>
            <a:spcBef>
              <a:spcPct val="0"/>
            </a:spcBef>
            <a:spcAft>
              <a:spcPct val="35000"/>
            </a:spcAft>
            <a:buNone/>
          </a:pPr>
          <a:r>
            <a:rPr lang="en-GB" sz="650" kern="1200" dirty="0"/>
            <a:t>Information Requests to cobalt suppliers </a:t>
          </a:r>
          <a:r>
            <a:rPr lang="en-GB" sz="650" b="1" kern="1200" dirty="0"/>
            <a:t>(Beil, 2011) </a:t>
          </a:r>
        </a:p>
      </dsp:txBody>
      <dsp:txXfrm>
        <a:off x="3244713" y="650292"/>
        <a:ext cx="915562" cy="457781"/>
      </dsp:txXfrm>
    </dsp:sp>
    <dsp:sp modelId="{11FBB9FF-599E-4FE2-B220-CEAE0F8A39AC}">
      <dsp:nvSpPr>
        <dsp:cNvPr id="0" name=""/>
        <dsp:cNvSpPr/>
      </dsp:nvSpPr>
      <dsp:spPr>
        <a:xfrm>
          <a:off x="3461546" y="1273153"/>
          <a:ext cx="915562" cy="457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288925">
            <a:lnSpc>
              <a:spcPct val="90000"/>
            </a:lnSpc>
            <a:spcBef>
              <a:spcPct val="0"/>
            </a:spcBef>
            <a:spcAft>
              <a:spcPct val="35000"/>
            </a:spcAft>
            <a:buNone/>
          </a:pPr>
          <a:r>
            <a:rPr lang="en-GB" sz="650" kern="1200" dirty="0"/>
            <a:t>Request for Proposal (RFP)</a:t>
          </a:r>
        </a:p>
      </dsp:txBody>
      <dsp:txXfrm>
        <a:off x="3461546" y="1273153"/>
        <a:ext cx="915562" cy="457781"/>
      </dsp:txXfrm>
    </dsp:sp>
    <dsp:sp modelId="{C4397F2D-D5A6-42D3-B5FE-16CEBDAAA5A7}">
      <dsp:nvSpPr>
        <dsp:cNvPr id="0" name=""/>
        <dsp:cNvSpPr/>
      </dsp:nvSpPr>
      <dsp:spPr>
        <a:xfrm>
          <a:off x="4352544" y="650292"/>
          <a:ext cx="915562" cy="457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288925">
            <a:lnSpc>
              <a:spcPct val="90000"/>
            </a:lnSpc>
            <a:spcBef>
              <a:spcPct val="0"/>
            </a:spcBef>
            <a:spcAft>
              <a:spcPct val="35000"/>
            </a:spcAft>
            <a:buNone/>
          </a:pPr>
          <a:r>
            <a:rPr lang="en-GB" sz="650" kern="1200" dirty="0"/>
            <a:t>Selection and evaluation methods for Cobalt suppliers. </a:t>
          </a:r>
          <a:r>
            <a:rPr lang="en-GB" sz="650" b="1" kern="1200" dirty="0"/>
            <a:t>(Taherdoost &amp; Brard, 2019)</a:t>
          </a:r>
        </a:p>
      </dsp:txBody>
      <dsp:txXfrm>
        <a:off x="4352544" y="650292"/>
        <a:ext cx="915562" cy="457781"/>
      </dsp:txXfrm>
    </dsp:sp>
    <dsp:sp modelId="{FCBE8355-AFE6-4F35-8B59-453658612C5B}">
      <dsp:nvSpPr>
        <dsp:cNvPr id="0" name=""/>
        <dsp:cNvSpPr/>
      </dsp:nvSpPr>
      <dsp:spPr>
        <a:xfrm>
          <a:off x="4581435" y="1300341"/>
          <a:ext cx="915562" cy="457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288925">
            <a:lnSpc>
              <a:spcPct val="90000"/>
            </a:lnSpc>
            <a:spcBef>
              <a:spcPct val="0"/>
            </a:spcBef>
            <a:spcAft>
              <a:spcPct val="35000"/>
            </a:spcAft>
            <a:buNone/>
          </a:pPr>
          <a:r>
            <a:rPr lang="en-GB" sz="650" b="0" i="0" kern="1200" dirty="0"/>
            <a:t>Analytic Hierarchy Process (AHP)  </a:t>
          </a:r>
          <a:r>
            <a:rPr lang="en-GB" sz="650" b="1" kern="1200" dirty="0"/>
            <a:t>(Rathore &amp; Agarwal, 2016)</a:t>
          </a:r>
        </a:p>
      </dsp:txBody>
      <dsp:txXfrm>
        <a:off x="4581435" y="1300341"/>
        <a:ext cx="915562" cy="457781"/>
      </dsp:txXfrm>
    </dsp:sp>
    <dsp:sp modelId="{71EF7A4D-DA8C-465E-BB43-6D95E0ECAE05}">
      <dsp:nvSpPr>
        <dsp:cNvPr id="0" name=""/>
        <dsp:cNvSpPr/>
      </dsp:nvSpPr>
      <dsp:spPr>
        <a:xfrm>
          <a:off x="4581435" y="1950390"/>
          <a:ext cx="915562" cy="457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288925">
            <a:lnSpc>
              <a:spcPct val="90000"/>
            </a:lnSpc>
            <a:spcBef>
              <a:spcPct val="0"/>
            </a:spcBef>
            <a:spcAft>
              <a:spcPct val="35000"/>
            </a:spcAft>
            <a:buNone/>
          </a:pPr>
          <a:r>
            <a:rPr lang="en-US" sz="650" b="0" i="0" kern="1200" dirty="0"/>
            <a:t>Preference Ranking Organization Method for Enrichment, Evaluations (PROMOTHEE)</a:t>
          </a:r>
          <a:r>
            <a:rPr lang="en-GB" sz="650" kern="1200" dirty="0"/>
            <a:t> </a:t>
          </a:r>
          <a:r>
            <a:rPr lang="en-GB" sz="650" b="1" kern="1200" dirty="0"/>
            <a:t>(Rathore &amp; Agarwal, 2016)</a:t>
          </a:r>
          <a:endParaRPr lang="en-US" sz="650" b="1" kern="1200" dirty="0"/>
        </a:p>
      </dsp:txBody>
      <dsp:txXfrm>
        <a:off x="4581435" y="1950390"/>
        <a:ext cx="915562" cy="457781"/>
      </dsp:txXfrm>
    </dsp:sp>
    <dsp:sp modelId="{2B4BB630-AF32-4804-9C85-1F62C87F403B}">
      <dsp:nvSpPr>
        <dsp:cNvPr id="0" name=""/>
        <dsp:cNvSpPr/>
      </dsp:nvSpPr>
      <dsp:spPr>
        <a:xfrm>
          <a:off x="4581435" y="2600440"/>
          <a:ext cx="915562" cy="457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288925">
            <a:lnSpc>
              <a:spcPct val="90000"/>
            </a:lnSpc>
            <a:spcBef>
              <a:spcPct val="0"/>
            </a:spcBef>
            <a:spcAft>
              <a:spcPct val="35000"/>
            </a:spcAft>
            <a:buNone/>
          </a:pPr>
          <a:r>
            <a:rPr lang="en-US" sz="650" b="0" i="0" kern="1200" dirty="0"/>
            <a:t>Total Cost of Ownership (TCO) </a:t>
          </a:r>
          <a:r>
            <a:rPr lang="en-GB" sz="650" b="1" kern="1200" dirty="0"/>
            <a:t>(Rathore &amp; Agarwal, 2016)</a:t>
          </a:r>
          <a:endParaRPr lang="en-US" sz="650" b="1" kern="1200" dirty="0"/>
        </a:p>
      </dsp:txBody>
      <dsp:txXfrm>
        <a:off x="4581435" y="2600440"/>
        <a:ext cx="915562" cy="457781"/>
      </dsp:txXfrm>
    </dsp:sp>
    <dsp:sp modelId="{75D71914-6FAD-4F8F-9CC8-972C0942DE81}">
      <dsp:nvSpPr>
        <dsp:cNvPr id="0" name=""/>
        <dsp:cNvSpPr/>
      </dsp:nvSpPr>
      <dsp:spPr>
        <a:xfrm>
          <a:off x="5460375" y="650292"/>
          <a:ext cx="915562" cy="457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288925">
            <a:lnSpc>
              <a:spcPct val="90000"/>
            </a:lnSpc>
            <a:spcBef>
              <a:spcPct val="0"/>
            </a:spcBef>
            <a:spcAft>
              <a:spcPct val="35000"/>
            </a:spcAft>
            <a:buNone/>
          </a:pPr>
          <a:r>
            <a:rPr lang="en-GB" sz="650" kern="1200" dirty="0"/>
            <a:t>Contract negotiation </a:t>
          </a:r>
          <a:r>
            <a:rPr lang="en-GB" sz="650" b="1" kern="1200" dirty="0"/>
            <a:t>(Beil, 2011) </a:t>
          </a:r>
        </a:p>
      </dsp:txBody>
      <dsp:txXfrm>
        <a:off x="5460375" y="650292"/>
        <a:ext cx="915562" cy="457781"/>
      </dsp:txXfrm>
    </dsp:sp>
    <dsp:sp modelId="{FA354EB7-28E3-4308-96AF-932B24ADBE11}">
      <dsp:nvSpPr>
        <dsp:cNvPr id="0" name=""/>
        <dsp:cNvSpPr/>
      </dsp:nvSpPr>
      <dsp:spPr>
        <a:xfrm>
          <a:off x="5673307" y="1300341"/>
          <a:ext cx="915562" cy="457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288925">
            <a:lnSpc>
              <a:spcPct val="90000"/>
            </a:lnSpc>
            <a:spcBef>
              <a:spcPct val="0"/>
            </a:spcBef>
            <a:spcAft>
              <a:spcPct val="35000"/>
            </a:spcAft>
            <a:buNone/>
          </a:pPr>
          <a:r>
            <a:rPr lang="en-GB" sz="650" kern="1200" dirty="0"/>
            <a:t>Price Negotiation- Fixed Pricing</a:t>
          </a:r>
        </a:p>
      </dsp:txBody>
      <dsp:txXfrm>
        <a:off x="5673307" y="1300341"/>
        <a:ext cx="915562" cy="457781"/>
      </dsp:txXfrm>
    </dsp:sp>
    <dsp:sp modelId="{9FC3F171-8F44-4E03-B6F5-4E6E33236BEC}">
      <dsp:nvSpPr>
        <dsp:cNvPr id="0" name=""/>
        <dsp:cNvSpPr/>
      </dsp:nvSpPr>
      <dsp:spPr>
        <a:xfrm>
          <a:off x="5665598" y="1951420"/>
          <a:ext cx="915562" cy="457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288925">
            <a:lnSpc>
              <a:spcPct val="90000"/>
            </a:lnSpc>
            <a:spcBef>
              <a:spcPct val="0"/>
            </a:spcBef>
            <a:spcAft>
              <a:spcPct val="35000"/>
            </a:spcAft>
            <a:buNone/>
          </a:pPr>
          <a:r>
            <a:rPr lang="en-GB" sz="650" kern="1200" dirty="0"/>
            <a:t>Delivery Schedules</a:t>
          </a:r>
        </a:p>
      </dsp:txBody>
      <dsp:txXfrm>
        <a:off x="5665598" y="1951420"/>
        <a:ext cx="915562" cy="457781"/>
      </dsp:txXfrm>
    </dsp:sp>
    <dsp:sp modelId="{77483AE0-7465-4544-B281-9710268950D1}">
      <dsp:nvSpPr>
        <dsp:cNvPr id="0" name=""/>
        <dsp:cNvSpPr/>
      </dsp:nvSpPr>
      <dsp:spPr>
        <a:xfrm>
          <a:off x="5674021" y="2600440"/>
          <a:ext cx="915562" cy="457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288925">
            <a:lnSpc>
              <a:spcPct val="90000"/>
            </a:lnSpc>
            <a:spcBef>
              <a:spcPct val="0"/>
            </a:spcBef>
            <a:spcAft>
              <a:spcPct val="35000"/>
            </a:spcAft>
            <a:buNone/>
          </a:pPr>
          <a:r>
            <a:rPr lang="en-GB" sz="650" kern="1200" dirty="0"/>
            <a:t>Quality Standards</a:t>
          </a:r>
        </a:p>
      </dsp:txBody>
      <dsp:txXfrm>
        <a:off x="5674021" y="2600440"/>
        <a:ext cx="915562" cy="457781"/>
      </dsp:txXfrm>
    </dsp:sp>
    <dsp:sp modelId="{20E17850-22BE-43D5-8C3A-4A6518AE04DC}">
      <dsp:nvSpPr>
        <dsp:cNvPr id="0" name=""/>
        <dsp:cNvSpPr/>
      </dsp:nvSpPr>
      <dsp:spPr>
        <a:xfrm>
          <a:off x="5674021" y="3250489"/>
          <a:ext cx="915562" cy="457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288925">
            <a:lnSpc>
              <a:spcPct val="90000"/>
            </a:lnSpc>
            <a:spcBef>
              <a:spcPct val="0"/>
            </a:spcBef>
            <a:spcAft>
              <a:spcPct val="35000"/>
            </a:spcAft>
            <a:buNone/>
          </a:pPr>
          <a:r>
            <a:rPr lang="en-GB" sz="650" kern="1200" dirty="0"/>
            <a:t>Payment Terms- Letter of Credit</a:t>
          </a:r>
        </a:p>
      </dsp:txBody>
      <dsp:txXfrm>
        <a:off x="5674021" y="3250489"/>
        <a:ext cx="915562" cy="457781"/>
      </dsp:txXfrm>
    </dsp:sp>
    <dsp:sp modelId="{780F0F85-6C7D-4215-93EA-E01480D753D4}">
      <dsp:nvSpPr>
        <dsp:cNvPr id="0" name=""/>
        <dsp:cNvSpPr/>
      </dsp:nvSpPr>
      <dsp:spPr>
        <a:xfrm>
          <a:off x="5679103" y="3880213"/>
          <a:ext cx="915562" cy="457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288925">
            <a:lnSpc>
              <a:spcPct val="90000"/>
            </a:lnSpc>
            <a:spcBef>
              <a:spcPct val="0"/>
            </a:spcBef>
            <a:spcAft>
              <a:spcPct val="35000"/>
            </a:spcAft>
            <a:buNone/>
          </a:pPr>
          <a:r>
            <a:rPr lang="en-GB" sz="650" kern="1200" dirty="0"/>
            <a:t>Confidentiality and Termination Clauses</a:t>
          </a:r>
        </a:p>
      </dsp:txBody>
      <dsp:txXfrm>
        <a:off x="5679103" y="3880213"/>
        <a:ext cx="915562" cy="45778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0B5C31-D500-49BA-8E9D-FCB71A702F7A}" type="datetimeFigureOut">
              <a:rPr lang="en-GB" smtClean="0"/>
              <a:t>01/03/2024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577DD-C92F-4D8F-86D2-2C156580DE55}" type="slidenum">
              <a:rPr lang="en-GB" smtClean="0"/>
              <a:t>‹#›</a:t>
            </a:fld>
            <a:endParaRPr lang="en-GB"/>
          </a:p>
        </p:txBody>
      </p:sp>
    </p:spTree>
    <p:extLst>
      <p:ext uri="{BB962C8B-B14F-4D97-AF65-F5344CB8AC3E}">
        <p14:creationId xmlns:p14="http://schemas.microsoft.com/office/powerpoint/2010/main" val="4104824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BMW is a German multinational corporation that manufactures luxury vehicles</a:t>
            </a:r>
            <a:r>
              <a:rPr lang="en-US" sz="1800" kern="1200" dirty="0">
                <a:solidFill>
                  <a:srgbClr val="374151"/>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and is known for its commitment to sustainability. The figure shows major key markets of the organization from a purchasing and supplier point of view. </a:t>
            </a:r>
            <a:r>
              <a:rPr lang="en-GB" sz="1800" dirty="0">
                <a:effectLst/>
                <a:latin typeface="Calibri" panose="020F0502020204030204" pitchFamily="34" charset="0"/>
                <a:ea typeface="Calibri" panose="020F0502020204030204" pitchFamily="34" charset="0"/>
                <a:cs typeface="Times New Roman" panose="02020603050405020304" pitchFamily="18" charset="0"/>
              </a:rPr>
              <a:t>The growth of e-mobility makes value creation in the supplier network more for sourcing of critical raw materials which are needed as a component to make rechargeable batteries for electric vehicles. One such critical raw material is COBALT. There are two potential problems in sourcing cobalt first is </a:t>
            </a:r>
            <a:r>
              <a:rPr lang="en-US" sz="1800" dirty="0">
                <a:effectLst/>
                <a:latin typeface="Calibri" panose="020F0502020204030204" pitchFamily="34" charset="0"/>
                <a:ea typeface="Calibri" panose="020F0502020204030204" pitchFamily="34" charset="0"/>
                <a:cs typeface="Times New Roman" panose="02020603050405020304" pitchFamily="18" charset="0"/>
              </a:rPr>
              <a:t>ensure cobalt extraction and processing takes place in compliance with sustainability standards and to avoid problems with working conditions, e.g., child labour, forced labour, bribery etc. and another is the selection of such potential suppliers who operates in social, ethical, and environmentally responsible.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A1C577DD-C92F-4D8F-86D2-2C156580DE55}" type="slidenum">
              <a:rPr lang="en-GB" smtClean="0"/>
              <a:t>2</a:t>
            </a:fld>
            <a:endParaRPr lang="en-GB"/>
          </a:p>
        </p:txBody>
      </p:sp>
    </p:spTree>
    <p:extLst>
      <p:ext uri="{BB962C8B-B14F-4D97-AF65-F5344CB8AC3E}">
        <p14:creationId xmlns:p14="http://schemas.microsoft.com/office/powerpoint/2010/main" val="856561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07000"/>
              </a:lnSpc>
              <a:spcAft>
                <a:spcPts val="800"/>
              </a:spcAft>
              <a:buFont typeface="Wingdings" panose="05000000000000000000" pitchFamily="2" charset="2"/>
              <a:buChar char="Ø"/>
            </a:pPr>
            <a:r>
              <a:rPr lang="en-GB" sz="1800" dirty="0">
                <a:effectLst/>
                <a:latin typeface="Calibri" panose="020F0502020204030204" pitchFamily="34" charset="0"/>
                <a:ea typeface="Calibri" panose="020F0502020204030204" pitchFamily="34" charset="0"/>
                <a:cs typeface="Times New Roman" panose="02020603050405020304" pitchFamily="18" charset="0"/>
              </a:rPr>
              <a:t>Kraljic Purchasing portfolio matrix proposed in 1972 which has two dimensions supply risk and profit impact. </a:t>
            </a:r>
            <a:r>
              <a:rPr lang="en-GB" sz="180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And Cobalt can be categorized in the Kraljic Matrix as a strategic item due to : high supply risk determined by the level of complexity and uncertainty in the supply market and high profit impact determined by the level of expenditure on the product. This is because cobalt is a critical raw material used in the production of many high-tech products, such as rechargeable batteries in this case. The supply of cobalt is concentrated in a very few countries, mainly the Democratic Republic of Congo (DRC), Africa which is known for its political instability, poor working conditions, and human rights abuses. Thus, supply chain for cobalt is complex and presents a high level of supply risk for organizations like BMW.</a:t>
            </a:r>
            <a:r>
              <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GB" sz="180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At the same time, the profit impact of cobalt can be significant for BMW that use it in their batteries for electric cars. The price of cobalt is volatile and subject to fluctuations based on supply and demand. This can have a significant impact on the cost of production for company like BMW that rely on cobalt.</a:t>
            </a:r>
          </a:p>
          <a:p>
            <a:pPr>
              <a:lnSpc>
                <a:spcPct val="107000"/>
              </a:lnSpc>
              <a:spcBef>
                <a:spcPts val="1500"/>
              </a:spcBef>
              <a:spcAft>
                <a:spcPts val="1500"/>
              </a:spcAft>
            </a:pPr>
            <a:endParaRPr lang="en-GB" sz="1800" dirty="0">
              <a:solidFill>
                <a:srgbClr val="374151"/>
              </a:solidFill>
              <a:effectLst/>
              <a:latin typeface="Segoe UI" panose="020B0502040204020203"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GB" sz="1800" b="1" i="1" dirty="0">
                <a:effectLst/>
                <a:latin typeface="Calibri" panose="020F0502020204030204" pitchFamily="34" charset="0"/>
                <a:ea typeface="Calibri" panose="020F0502020204030204" pitchFamily="34" charset="0"/>
                <a:cs typeface="Times New Roman" panose="02020603050405020304" pitchFamily="18" charset="0"/>
              </a:rPr>
              <a:t>Now we implement the </a:t>
            </a:r>
            <a:r>
              <a:rPr lang="en-GB" sz="1800" b="1" dirty="0">
                <a:solidFill>
                  <a:srgbClr val="374151"/>
                </a:solidFill>
                <a:effectLst/>
                <a:latin typeface="Segoe UI" panose="020B0502040204020203" pitchFamily="34" charset="0"/>
                <a:ea typeface="Calibri" panose="020F0502020204030204" pitchFamily="34" charset="0"/>
                <a:cs typeface="Times New Roman" panose="02020603050405020304" pitchFamily="18" charset="0"/>
              </a:rPr>
              <a:t>supplier selection framework of De Boer, 1998 </a:t>
            </a: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b="1"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1) Problem definition:</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180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Cobalt is deemed necessary, then the question becomes how to obtain it. Is it necessary to use multiple suppliers to ensure adequate supply, or is one supplier sufficient? </a:t>
            </a:r>
            <a:endParaRPr lang="en-GB" sz="18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1500"/>
              </a:spcBef>
              <a:spcAft>
                <a:spcPts val="1500"/>
              </a:spcAft>
              <a:buSzPts val="1000"/>
              <a:buFont typeface="Symbol" panose="05050102010706020507" pitchFamily="18" charset="2"/>
              <a:buChar char=""/>
              <a:tabLst>
                <a:tab pos="457200" algn="l"/>
              </a:tabLst>
            </a:pPr>
            <a:r>
              <a:rPr lang="en-GB" sz="180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SO AS PER THE HIERARCHY TABLE ON THE LEFT WE ARE CHOOSING SOURCING STRATEGY AS – MULTISOURCING and a single item that is Cobalt for Multi-period (demand planning on monthly basis as demand for high voltage batteries may increase). Also, multi sourcing in order to maintain adequate supply and manage risk.</a:t>
            </a:r>
            <a:endParaRPr lang="en-GB" sz="1800" i="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Bef>
                <a:spcPts val="1500"/>
              </a:spcBef>
              <a:spcAft>
                <a:spcPts val="1500"/>
              </a:spcAft>
              <a:buSzPts val="1000"/>
              <a:buFont typeface="Symbol" panose="05050102010706020507" pitchFamily="18" charset="2"/>
              <a:buNone/>
              <a:tabLst>
                <a:tab pos="457200" algn="l"/>
              </a:tabLst>
            </a:pPr>
            <a:r>
              <a:rPr lang="en-GB" sz="1800" i="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         </a:t>
            </a:r>
            <a:r>
              <a:rPr lang="en-GB" sz="1800" i="1"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Varying importance: </a:t>
            </a:r>
            <a:r>
              <a:rPr lang="en-GB" sz="180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Cobalt may be of moderate to high importance, as it will be used in every high or low voltage battery of electric car</a:t>
            </a:r>
            <a:endParaRPr lang="en-GB" sz="18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Bef>
                <a:spcPts val="1500"/>
              </a:spcBef>
              <a:spcAft>
                <a:spcPts val="1500"/>
              </a:spcAft>
              <a:buFont typeface="+mj-lt"/>
              <a:buNone/>
            </a:pPr>
            <a:r>
              <a:rPr lang="en-GB" sz="1800" b="1"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2) Formulation of criteria:</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180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Let’s say If there is no historical data on cobalt suppliers available, then criteria for supplier selection would need to be developed from scratch.</a:t>
            </a:r>
            <a:endParaRPr lang="en-GB" sz="18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Bef>
                <a:spcPts val="1500"/>
              </a:spcBef>
              <a:spcAft>
                <a:spcPts val="1500"/>
              </a:spcAft>
              <a:buFont typeface="+mj-lt"/>
              <a:buNone/>
            </a:pPr>
            <a:r>
              <a:rPr lang="en-GB" sz="1800" b="1"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3) Qualification:</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180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There is a small initial set of 10 cobalt suppliers available, then the focus may be on evaluating and qualifying those suppliers.</a:t>
            </a:r>
            <a:endParaRPr lang="en-GB" sz="18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GB" sz="180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a:t>
            </a:r>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GB" sz="180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THIS TABLE ON THE BOTTOM LEFT SHOWS 10 cobalt suppliers that need to be evaluated and selected.</a:t>
            </a:r>
          </a:p>
          <a:p>
            <a:pPr marL="0" lvl="0" indent="0">
              <a:lnSpc>
                <a:spcPct val="107000"/>
              </a:lnSpc>
              <a:spcBef>
                <a:spcPts val="1500"/>
              </a:spcBef>
              <a:spcAft>
                <a:spcPts val="1500"/>
              </a:spcAft>
              <a:buFont typeface="+mj-lt"/>
              <a:buNone/>
            </a:pPr>
            <a:r>
              <a:rPr lang="en-GB" sz="1800" b="1"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4) Choice: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180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As there is a small initial set of cobalt suppliers available, then the focus may be on ranking the best to worst option from that set of 10 suppliers.</a:t>
            </a:r>
            <a:endParaRPr lang="en-GB" sz="18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500"/>
              </a:spcBef>
              <a:spcAft>
                <a:spcPts val="1500"/>
              </a:spcAft>
            </a:pPr>
            <a:r>
              <a:rPr lang="en-GB" sz="1800" b="1"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THUS, WE SHOULD PREFER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500"/>
              </a:spcBef>
              <a:spcAft>
                <a:spcPts val="1500"/>
              </a:spcAft>
            </a:pPr>
            <a:r>
              <a:rPr lang="en-GB" sz="180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Ranking rather than sorting as: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GB" sz="180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As there are multiple potential cobalt suppliers, then a ranking process may be more appropriate than a sorting process.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500"/>
              </a:spcBef>
              <a:spcAft>
                <a:spcPts val="1500"/>
              </a:spcAft>
            </a:pPr>
            <a:r>
              <a:rPr lang="en-GB" sz="1800" b="1"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Lastly,</a:t>
            </a:r>
            <a:r>
              <a:rPr lang="en-GB" sz="180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Deciding between Model used again or Model used once: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1800"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So cobalt procurement isn’t  a one-time occurrence especially if the company is using it for making batteries that would be fitted inside an EV. Hence cobalt procurement is repeated over time, then the selection model may be used again in subsequent procurement decisions.</a:t>
            </a:r>
          </a:p>
          <a:p>
            <a:pPr marL="342900" lvl="0" indent="-342900">
              <a:lnSpc>
                <a:spcPct val="107000"/>
              </a:lnSpc>
              <a:spcAft>
                <a:spcPts val="800"/>
              </a:spcAft>
              <a:buSzPts val="1000"/>
              <a:buFont typeface="Symbol" panose="05050102010706020507" pitchFamily="18" charset="2"/>
              <a:buChar char=""/>
              <a:tabLst>
                <a:tab pos="457200" algn="l"/>
              </a:tabLst>
            </a:pPr>
            <a:endParaRPr lang="en-GB" sz="1800" dirty="0">
              <a:solidFill>
                <a:srgbClr val="374151"/>
              </a:solidFill>
              <a:effectLst/>
              <a:latin typeface="Segoe UI" panose="020B0502040204020203"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457200" algn="l"/>
              </a:tabLst>
              <a:defRPr/>
            </a:pPr>
            <a:r>
              <a:rPr lang="en-GB" sz="1800" b="1" dirty="0">
                <a:effectLst/>
                <a:latin typeface="Calibri" panose="020F0502020204030204" pitchFamily="34" charset="0"/>
                <a:ea typeface="Calibri" panose="020F0502020204030204" pitchFamily="34" charset="0"/>
                <a:cs typeface="Times New Roman" panose="02020603050405020304" pitchFamily="18" charset="0"/>
              </a:rPr>
              <a:t>Now Coming to the flowchart</a:t>
            </a:r>
            <a:r>
              <a:rPr lang="en-GB" sz="1800" dirty="0">
                <a:effectLst/>
                <a:latin typeface="Calibri" panose="020F0502020204030204" pitchFamily="34" charset="0"/>
                <a:ea typeface="Calibri" panose="020F0502020204030204" pitchFamily="34" charset="0"/>
                <a:cs typeface="Times New Roman" panose="02020603050405020304" pitchFamily="18" charset="0"/>
              </a:rPr>
              <a:t> first step of supplier selection process would be the Identification of potential cobalt suppliers by issuing sustainability questionnaire and identifying if they have Environmental certifications standard of ISO 14000. </a:t>
            </a:r>
            <a:r>
              <a:rPr lang="en-GB" sz="1800" dirty="0">
                <a:effectLst/>
                <a:latin typeface="Calibri" panose="020F0502020204030204" pitchFamily="34" charset="0"/>
                <a:ea typeface="Calibri" panose="020F0502020204030204" pitchFamily="34" charset="0"/>
                <a:cs typeface="Calibri" panose="020F0502020204030204" pitchFamily="34" charset="0"/>
              </a:rPr>
              <a:t>Then they will be assessed based on reference checks by </a:t>
            </a:r>
            <a:r>
              <a:rPr lang="en-GB" sz="1800" dirty="0">
                <a:solidFill>
                  <a:srgbClr val="1C1D1E"/>
                </a:solidFill>
                <a:effectLst/>
                <a:latin typeface="Calibri" panose="020F0502020204030204" pitchFamily="34" charset="0"/>
                <a:ea typeface="Calibri" panose="020F0502020204030204" pitchFamily="34" charset="0"/>
                <a:cs typeface="Calibri" panose="020F0502020204030204" pitchFamily="34" charset="0"/>
              </a:rPr>
              <a:t>contacting previous customers and asking about the supplier's delivery performance</a:t>
            </a:r>
            <a:r>
              <a:rPr lang="en-GB" sz="1800" dirty="0">
                <a:effectLst/>
                <a:latin typeface="Calibri" panose="020F0502020204030204" pitchFamily="34" charset="0"/>
                <a:ea typeface="Calibri" panose="020F0502020204030204" pitchFamily="34" charset="0"/>
                <a:cs typeface="Calibri" panose="020F0502020204030204" pitchFamily="34" charset="0"/>
              </a:rPr>
              <a:t>, then supplier's financial status</a:t>
            </a:r>
            <a:r>
              <a:rPr lang="en-GB" sz="1800" dirty="0">
                <a:effectLst/>
                <a:latin typeface="Calibri" panose="020F0502020204030204" pitchFamily="34" charset="0"/>
                <a:ea typeface="Calibri" panose="020F0502020204030204" pitchFamily="34" charset="0"/>
                <a:cs typeface="Times New Roman" panose="02020603050405020304" pitchFamily="18" charset="0"/>
              </a:rPr>
              <a:t> would be checked if they have any significant debt or not. Third thing that would be assessed is </a:t>
            </a:r>
            <a:r>
              <a:rPr lang="en-GB" sz="1800" dirty="0">
                <a:solidFill>
                  <a:srgbClr val="1C1D1E"/>
                </a:solidFill>
                <a:effectLst/>
                <a:latin typeface="Open Sans" panose="020B0606030504020204" pitchFamily="34" charset="0"/>
                <a:ea typeface="Calibri" panose="020F0502020204030204" pitchFamily="34" charset="0"/>
                <a:cs typeface="Times New Roman" panose="02020603050405020304" pitchFamily="18" charset="0"/>
              </a:rPr>
              <a:t>Surge capacity</a:t>
            </a:r>
            <a:r>
              <a:rPr lang="en-GB" sz="1800" dirty="0">
                <a:effectLst/>
                <a:latin typeface="Calibri" panose="020F0502020204030204" pitchFamily="34" charset="0"/>
                <a:ea typeface="Calibri" panose="020F0502020204030204" pitchFamily="34" charset="0"/>
                <a:cs typeface="Times New Roman" panose="02020603050405020304" pitchFamily="18" charset="0"/>
              </a:rPr>
              <a:t> Availability that is if supplier is capable to fulfil increased delivery quantities within short lead times or not.</a:t>
            </a:r>
            <a:r>
              <a:rPr lang="en-GB" sz="1800" dirty="0">
                <a:effectLst/>
                <a:latin typeface="Calibri" panose="020F0502020204030204" pitchFamily="34" charset="0"/>
                <a:ea typeface="Calibri" panose="020F0502020204030204" pitchFamily="34" charset="0"/>
                <a:cs typeface="Calibri" panose="020F0502020204030204" pitchFamily="34" charset="0"/>
              </a:rPr>
              <a:t> </a:t>
            </a:r>
            <a:r>
              <a:rPr lang="en-GB" sz="1800" dirty="0">
                <a:solidFill>
                  <a:srgbClr val="1C1D1E"/>
                </a:solidFill>
                <a:effectLst/>
                <a:latin typeface="Calibri" panose="020F0502020204030204" pitchFamily="34" charset="0"/>
                <a:ea typeface="Calibri" panose="020F0502020204030204" pitchFamily="34" charset="0"/>
                <a:cs typeface="Calibri" panose="020F0502020204030204" pitchFamily="34" charset="0"/>
              </a:rPr>
              <a:t>And at last on-site audits will be conducted at supplier’s facility to ensure the operation is going on in the manner as the buyer expects it to be.</a:t>
            </a:r>
          </a:p>
          <a:p>
            <a:pPr marL="0" marR="0" lvl="0" indent="0" algn="l" defTabSz="914400" rtl="0" eaLnBrk="1" fontAlgn="auto" latinLnBrk="0" hangingPunct="1">
              <a:lnSpc>
                <a:spcPct val="107000"/>
              </a:lnSpc>
              <a:spcBef>
                <a:spcPts val="0"/>
              </a:spcBef>
              <a:spcAft>
                <a:spcPts val="800"/>
              </a:spcAft>
              <a:buClrTx/>
              <a:buSzPts val="1000"/>
              <a:buFont typeface="Symbol" panose="05050102010706020507" pitchFamily="18" charset="2"/>
              <a:buNone/>
              <a:tabLst>
                <a:tab pos="457200" algn="l"/>
              </a:tabLst>
              <a:defRPr/>
            </a:pPr>
            <a:endParaRPr lang="en-GB" sz="1800" dirty="0">
              <a:solidFill>
                <a:srgbClr val="1C1D1E"/>
              </a:solidFill>
              <a:effectLst/>
              <a:latin typeface="Calibri" panose="020F0502020204030204" pitchFamily="34" charset="0"/>
              <a:ea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457200" algn="l"/>
              </a:tabLst>
              <a:defRPr/>
            </a:pPr>
            <a:r>
              <a:rPr lang="en-GB" sz="1800" dirty="0">
                <a:solidFill>
                  <a:srgbClr val="1C1D1E"/>
                </a:solidFill>
                <a:effectLst/>
                <a:latin typeface="Calibri" panose="020F0502020204030204" pitchFamily="34" charset="0"/>
                <a:ea typeface="Calibri" panose="020F0502020204030204" pitchFamily="34" charset="0"/>
                <a:cs typeface="Calibri" panose="020F0502020204030204" pitchFamily="34" charset="0"/>
              </a:rPr>
              <a:t>After this Request for Proposal would be issued in this particular case . RFP’s are </a:t>
            </a:r>
            <a:r>
              <a:rPr lang="en-GB" sz="1800" dirty="0">
                <a:solidFill>
                  <a:srgbClr val="374151"/>
                </a:solidFill>
                <a:effectLst/>
                <a:latin typeface="Segoe UI" panose="020B0502040204020203" pitchFamily="34" charset="0"/>
                <a:ea typeface="Calibri" panose="020F0502020204030204" pitchFamily="34" charset="0"/>
                <a:cs typeface="Times New Roman" panose="02020603050405020304" pitchFamily="18" charset="0"/>
              </a:rPr>
              <a:t>usually issued when a company</a:t>
            </a:r>
            <a:r>
              <a:rPr lang="en-GB" sz="1800" dirty="0">
                <a:effectLst/>
                <a:latin typeface="Calibri" panose="020F0502020204030204" pitchFamily="34" charset="0"/>
                <a:ea typeface="Calibri" panose="020F0502020204030204" pitchFamily="34" charset="0"/>
                <a:cs typeface="Times New Roman" panose="02020603050405020304" pitchFamily="18" charset="0"/>
              </a:rPr>
              <a:t> has a specific product requirement and is seeking proposals from different potential suppliers to select the best option to meet that requirement.</a:t>
            </a:r>
          </a:p>
          <a:p>
            <a:pPr marL="285750" marR="0" lvl="0"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457200" algn="l"/>
              </a:tabLst>
              <a:defRP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spcAft>
                <a:spcPts val="1500"/>
              </a:spcAft>
              <a:buFont typeface="Wingdings" panose="05000000000000000000" pitchFamily="2" charset="2"/>
              <a:buChar char="Ø"/>
            </a:pPr>
            <a:r>
              <a:rPr lang="en-GB" sz="1800" b="1" dirty="0">
                <a:solidFill>
                  <a:srgbClr val="374151"/>
                </a:solidFill>
                <a:effectLst/>
                <a:latin typeface="Segoe UI" panose="020B0502040204020203" pitchFamily="34" charset="0"/>
                <a:ea typeface="Times New Roman" panose="02020603050405020304" pitchFamily="18" charset="0"/>
              </a:rPr>
              <a:t>Then comes selection of a supplier for cobalt procurement which depends on several factors, such as the quality of cobalt, cost, delivery time, supplier reputation, and reliability. </a:t>
            </a:r>
            <a:endParaRPr lang="en-GB" sz="1800" b="1" dirty="0">
              <a:solidFill>
                <a:schemeClr val="tx1"/>
              </a:solidFill>
              <a:effectLst/>
              <a:latin typeface="Times New Roman" panose="02020603050405020304" pitchFamily="18" charset="0"/>
              <a:ea typeface="Times New Roman" panose="02020603050405020304" pitchFamily="18" charset="0"/>
            </a:endParaRPr>
          </a:p>
          <a:p>
            <a:pPr marL="285750" indent="-285750">
              <a:spcAft>
                <a:spcPts val="1500"/>
              </a:spcAft>
              <a:buFont typeface="Wingdings" panose="05000000000000000000" pitchFamily="2" charset="2"/>
              <a:buChar char="Ø"/>
            </a:pPr>
            <a:endParaRPr lang="en-GB" sz="1800" b="1" dirty="0">
              <a:solidFill>
                <a:schemeClr val="tx1"/>
              </a:solidFill>
              <a:effectLst/>
              <a:latin typeface="Times New Roman" panose="02020603050405020304" pitchFamily="18" charset="0"/>
              <a:ea typeface="Times New Roman" panose="02020603050405020304" pitchFamily="18" charset="0"/>
            </a:endParaRPr>
          </a:p>
          <a:p>
            <a:pPr marL="0" indent="0">
              <a:spcAft>
                <a:spcPts val="1500"/>
              </a:spcAft>
              <a:buFont typeface="Wingdings" panose="05000000000000000000" pitchFamily="2" charset="2"/>
              <a:buNone/>
            </a:pPr>
            <a:r>
              <a:rPr lang="en-GB" sz="1800" dirty="0">
                <a:solidFill>
                  <a:srgbClr val="374151"/>
                </a:solidFill>
                <a:effectLst/>
                <a:latin typeface="Segoe UI" panose="020B0502040204020203" pitchFamily="34" charset="0"/>
                <a:ea typeface="Times New Roman" panose="02020603050405020304" pitchFamily="18" charset="0"/>
              </a:rPr>
              <a:t>First we will use Analytic Hierarchy Process (AHP) as it is typically used in the early stages of the supplier selection process when the buyer is trying to identify the most important criteria for selecting a supplier. It can be used to develop a decision hierarchy to compare different suppliers against each criterion.</a:t>
            </a:r>
          </a:p>
          <a:p>
            <a:pPr marL="0" indent="0">
              <a:spcAft>
                <a:spcPts val="1500"/>
              </a:spcAft>
              <a:buFont typeface="Wingdings" panose="05000000000000000000" pitchFamily="2" charset="2"/>
              <a:buNone/>
            </a:pPr>
            <a:endParaRPr lang="en-GB" sz="1800" dirty="0">
              <a:solidFill>
                <a:srgbClr val="374151"/>
              </a:solidFill>
              <a:effectLst/>
              <a:latin typeface="Segoe UI" panose="020B0502040204020203" pitchFamily="34" charset="0"/>
              <a:ea typeface="Times New Roman" panose="02020603050405020304" pitchFamily="18" charset="0"/>
            </a:endParaRPr>
          </a:p>
          <a:p>
            <a:pPr marL="0" indent="0">
              <a:spcAft>
                <a:spcPts val="1500"/>
              </a:spcAft>
              <a:buFont typeface="Wingdings" panose="05000000000000000000" pitchFamily="2" charset="2"/>
              <a:buNone/>
            </a:pPr>
            <a:r>
              <a:rPr lang="en-GB" sz="1800" dirty="0">
                <a:solidFill>
                  <a:srgbClr val="374151"/>
                </a:solidFill>
                <a:effectLst/>
                <a:latin typeface="Segoe UI" panose="020B0502040204020203" pitchFamily="34" charset="0"/>
                <a:ea typeface="Times New Roman" panose="02020603050405020304" pitchFamily="18" charset="0"/>
              </a:rPr>
              <a:t>Then (PROMOTHEE) which is an outranking method that can be used in the middle stage of the supplier selection process to rank the potential cobalt suppliers based on their performance in various criteria and identify their conflicting areas.</a:t>
            </a:r>
            <a:endParaRPr lang="en-GB" sz="1800" dirty="0">
              <a:solidFill>
                <a:schemeClr val="tx1"/>
              </a:solidFill>
              <a:effectLst/>
              <a:latin typeface="Times New Roman" panose="02020603050405020304" pitchFamily="18" charset="0"/>
              <a:ea typeface="Times New Roman" panose="02020603050405020304" pitchFamily="18" charset="0"/>
            </a:endParaRPr>
          </a:p>
          <a:p>
            <a:pPr marL="0" indent="0">
              <a:spcAft>
                <a:spcPts val="1500"/>
              </a:spcAft>
              <a:buFont typeface="Wingdings" panose="05000000000000000000" pitchFamily="2" charset="2"/>
              <a:buNone/>
            </a:pPr>
            <a:endParaRPr lang="en-GB" sz="1800" dirty="0">
              <a:solidFill>
                <a:schemeClr val="tx1"/>
              </a:solidFill>
              <a:effectLst/>
              <a:latin typeface="Times New Roman" panose="02020603050405020304" pitchFamily="18" charset="0"/>
              <a:ea typeface="Times New Roman" panose="02020603050405020304" pitchFamily="18" charset="0"/>
            </a:endParaRPr>
          </a:p>
          <a:p>
            <a:pPr marL="0" indent="0">
              <a:spcAft>
                <a:spcPts val="1500"/>
              </a:spcAft>
              <a:buFont typeface="Wingdings" panose="05000000000000000000" pitchFamily="2" charset="2"/>
              <a:buNone/>
            </a:pPr>
            <a:r>
              <a:rPr lang="en-GB" sz="1800" dirty="0">
                <a:solidFill>
                  <a:srgbClr val="374151"/>
                </a:solidFill>
                <a:effectLst/>
                <a:latin typeface="Segoe UI" panose="020B0502040204020203" pitchFamily="34" charset="0"/>
                <a:ea typeface="Times New Roman" panose="02020603050405020304" pitchFamily="18" charset="0"/>
              </a:rPr>
              <a:t>At last Total Cost of Ownership – TCO which can be helpful in considering the both direct and indirect costs associated with purchasing cobalt from a particular supplier over the entire lifecycle of cobalt. TCO can be used in last stage of supplier selection process  to identify potential suppliers from the cost perspective that offer lowest total cost.</a:t>
            </a:r>
            <a:endParaRPr lang="en-GB" sz="1800" dirty="0">
              <a:solidFill>
                <a:schemeClr val="tx1"/>
              </a:solidFill>
              <a:effectLst/>
              <a:latin typeface="Times New Roman" panose="02020603050405020304" pitchFamily="18" charset="0"/>
              <a:ea typeface="Times New Roman" panose="02020603050405020304" pitchFamily="18" charset="0"/>
            </a:endParaRPr>
          </a:p>
          <a:p>
            <a:pPr marL="0" indent="0">
              <a:spcAft>
                <a:spcPts val="1500"/>
              </a:spcAft>
              <a:buFont typeface="Wingdings" panose="05000000000000000000" pitchFamily="2" charset="2"/>
              <a:buNone/>
            </a:pPr>
            <a:endParaRPr lang="en-GB" sz="1800" dirty="0">
              <a:solidFill>
                <a:schemeClr val="tx1"/>
              </a:solidFill>
              <a:effectLst/>
              <a:latin typeface="Times New Roman" panose="02020603050405020304" pitchFamily="18" charset="0"/>
              <a:ea typeface="Times New Roman" panose="02020603050405020304" pitchFamily="18" charset="0"/>
            </a:endParaRPr>
          </a:p>
          <a:p>
            <a:pPr marL="0" indent="0">
              <a:spcAft>
                <a:spcPts val="1500"/>
              </a:spcAft>
              <a:buFont typeface="Wingdings" panose="05000000000000000000" pitchFamily="2" charset="2"/>
              <a:buNone/>
            </a:pPr>
            <a:r>
              <a:rPr lang="en-GB" sz="1800" dirty="0">
                <a:solidFill>
                  <a:srgbClr val="374151"/>
                </a:solidFill>
                <a:effectLst/>
                <a:latin typeface="Segoe UI" panose="020B0502040204020203" pitchFamily="34" charset="0"/>
                <a:ea typeface="Times New Roman" panose="02020603050405020304" pitchFamily="18" charset="0"/>
              </a:rPr>
              <a:t>TABLE ON THE LEFT SHOWS THE SELECTION CRITERIA WHICH IS EVENTUALLY DIVIDED IN TO QUALITATIVE AND QUANTITATIVE. </a:t>
            </a:r>
            <a:r>
              <a:rPr lang="en-GB" sz="1800" b="1" dirty="0">
                <a:solidFill>
                  <a:srgbClr val="374151"/>
                </a:solidFill>
                <a:effectLst/>
                <a:latin typeface="Segoe UI" panose="020B0502040204020203" pitchFamily="34" charset="0"/>
                <a:ea typeface="Times New Roman" panose="02020603050405020304" pitchFamily="18" charset="0"/>
              </a:rPr>
              <a:t>TCO</a:t>
            </a:r>
            <a:r>
              <a:rPr lang="en-GB" sz="1800" dirty="0">
                <a:solidFill>
                  <a:srgbClr val="374151"/>
                </a:solidFill>
                <a:effectLst/>
                <a:latin typeface="Segoe UI" panose="020B0502040204020203" pitchFamily="34" charset="0"/>
                <a:ea typeface="Times New Roman" panose="02020603050405020304" pitchFamily="18" charset="0"/>
              </a:rPr>
              <a:t> IS AN </a:t>
            </a:r>
            <a:r>
              <a:rPr lang="en-GB" sz="1800" b="1" dirty="0">
                <a:solidFill>
                  <a:srgbClr val="374151"/>
                </a:solidFill>
                <a:effectLst/>
                <a:latin typeface="Segoe UI" panose="020B0502040204020203" pitchFamily="34" charset="0"/>
                <a:ea typeface="Times New Roman" panose="02020603050405020304" pitchFamily="18" charset="0"/>
              </a:rPr>
              <a:t>QUANTITAVE</a:t>
            </a:r>
            <a:r>
              <a:rPr lang="en-GB" sz="1800" dirty="0">
                <a:solidFill>
                  <a:srgbClr val="374151"/>
                </a:solidFill>
                <a:effectLst/>
                <a:latin typeface="Segoe UI" panose="020B0502040204020203" pitchFamily="34" charset="0"/>
                <a:ea typeface="Times New Roman" panose="02020603050405020304" pitchFamily="18" charset="0"/>
              </a:rPr>
              <a:t> APPROACH WHILE </a:t>
            </a:r>
            <a:r>
              <a:rPr lang="en-GB" sz="1800" b="1" dirty="0">
                <a:solidFill>
                  <a:srgbClr val="374151"/>
                </a:solidFill>
                <a:effectLst/>
                <a:latin typeface="Segoe UI" panose="020B0502040204020203" pitchFamily="34" charset="0"/>
                <a:ea typeface="Times New Roman" panose="02020603050405020304" pitchFamily="18" charset="0"/>
              </a:rPr>
              <a:t>AHP</a:t>
            </a:r>
            <a:r>
              <a:rPr lang="en-GB" sz="1800" dirty="0">
                <a:solidFill>
                  <a:srgbClr val="374151"/>
                </a:solidFill>
                <a:effectLst/>
                <a:latin typeface="Segoe UI" panose="020B0502040204020203" pitchFamily="34" charset="0"/>
                <a:ea typeface="Times New Roman" panose="02020603050405020304" pitchFamily="18" charset="0"/>
              </a:rPr>
              <a:t> AND </a:t>
            </a:r>
            <a:r>
              <a:rPr lang="en-GB" sz="1800" b="1" dirty="0">
                <a:solidFill>
                  <a:srgbClr val="374151"/>
                </a:solidFill>
                <a:effectLst/>
                <a:latin typeface="Segoe UI" panose="020B0502040204020203" pitchFamily="34" charset="0"/>
                <a:ea typeface="Times New Roman" panose="02020603050405020304" pitchFamily="18" charset="0"/>
              </a:rPr>
              <a:t>PROMOTHEE</a:t>
            </a:r>
            <a:r>
              <a:rPr lang="en-GB" sz="1800" dirty="0">
                <a:solidFill>
                  <a:srgbClr val="374151"/>
                </a:solidFill>
                <a:effectLst/>
                <a:latin typeface="Segoe UI" panose="020B0502040204020203" pitchFamily="34" charset="0"/>
                <a:ea typeface="Times New Roman" panose="02020603050405020304" pitchFamily="18" charset="0"/>
              </a:rPr>
              <a:t> TAKE IN ACCOUNT BOTH QUALITATIVE AND QUANTITATIVE ASPECTS.</a:t>
            </a:r>
          </a:p>
          <a:p>
            <a:pPr marL="0" indent="0">
              <a:spcAft>
                <a:spcPts val="1500"/>
              </a:spcAft>
              <a:buFont typeface="Wingdings" panose="05000000000000000000" pitchFamily="2" charset="2"/>
              <a:buNone/>
            </a:pPr>
            <a:endParaRPr lang="en-GB" sz="1800" dirty="0">
              <a:solidFill>
                <a:srgbClr val="374151"/>
              </a:solidFill>
              <a:effectLst/>
              <a:latin typeface="Segoe UI" panose="020B0502040204020203" pitchFamily="34" charset="0"/>
              <a:ea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GB" sz="1800" b="1" u="sng" dirty="0">
                <a:effectLst/>
                <a:latin typeface="Calibri" panose="020F0502020204030204" pitchFamily="34" charset="0"/>
                <a:ea typeface="Calibri" panose="020F0502020204030204" pitchFamily="34" charset="0"/>
                <a:cs typeface="Times New Roman" panose="02020603050405020304" pitchFamily="18" charset="0"/>
              </a:rPr>
              <a:t>With this we come to last step that is Contract Negotiation</a:t>
            </a: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1500"/>
              </a:spcAft>
              <a:tabLst>
                <a:tab pos="457200" algn="l"/>
              </a:tabLst>
            </a:pPr>
            <a:r>
              <a:rPr lang="en-GB" sz="1800" dirty="0">
                <a:solidFill>
                  <a:srgbClr val="374151"/>
                </a:solidFill>
                <a:effectLst/>
                <a:latin typeface="Segoe UI" panose="020B0502040204020203" pitchFamily="34" charset="0"/>
                <a:ea typeface="Times New Roman" panose="02020603050405020304" pitchFamily="18" charset="0"/>
              </a:rPr>
              <a:t>There are several types of price negotiation that can be used in supplier selection processes, such as Competitive bidding where the organization requests bids from multiple suppliers and selects the one with the lowest price. Or Market-based or Value-based pricing. But the </a:t>
            </a:r>
            <a:r>
              <a:rPr lang="en-GB" sz="1800" b="1" dirty="0">
                <a:solidFill>
                  <a:srgbClr val="374151"/>
                </a:solidFill>
                <a:effectLst/>
                <a:latin typeface="Segoe UI" panose="020B0502040204020203" pitchFamily="34" charset="0"/>
                <a:ea typeface="Times New Roman" panose="02020603050405020304" pitchFamily="18" charset="0"/>
              </a:rPr>
              <a:t>most efficient </a:t>
            </a:r>
            <a:r>
              <a:rPr lang="en-GB" sz="1800" dirty="0">
                <a:solidFill>
                  <a:srgbClr val="374151"/>
                </a:solidFill>
                <a:effectLst/>
                <a:latin typeface="Segoe UI" panose="020B0502040204020203" pitchFamily="34" charset="0"/>
                <a:ea typeface="Times New Roman" panose="02020603050405020304" pitchFamily="18" charset="0"/>
              </a:rPr>
              <a:t>is Fixed pricing as it ensure price stability as market price of cobalt is highly volatile as I mentioned earlier.</a:t>
            </a:r>
          </a:p>
          <a:p>
            <a:pPr marL="342900" lvl="0" indent="-342900">
              <a:spcAft>
                <a:spcPts val="1500"/>
              </a:spcAft>
              <a:tabLst>
                <a:tab pos="457200" algn="l"/>
              </a:tabLst>
            </a:pPr>
            <a:endParaRPr lang="en-GB" sz="1800" dirty="0">
              <a:effectLst/>
              <a:latin typeface="Times New Roman" panose="02020603050405020304" pitchFamily="18" charset="0"/>
              <a:ea typeface="Times New Roman" panose="02020603050405020304" pitchFamily="18" charset="0"/>
            </a:endParaRPr>
          </a:p>
          <a:p>
            <a:pPr marL="342900" lvl="0" indent="-342900">
              <a:spcAft>
                <a:spcPts val="1500"/>
              </a:spcAft>
              <a:tabLst>
                <a:tab pos="457200" algn="l"/>
              </a:tabLst>
            </a:pPr>
            <a:r>
              <a:rPr lang="en-GB" sz="1800" dirty="0">
                <a:solidFill>
                  <a:srgbClr val="374151"/>
                </a:solidFill>
                <a:effectLst/>
                <a:latin typeface="Segoe UI" panose="020B0502040204020203" pitchFamily="34" charset="0"/>
                <a:ea typeface="Times New Roman" panose="02020603050405020304" pitchFamily="18" charset="0"/>
              </a:rPr>
              <a:t>The organization should agree on the delivery schedule for the cobalt, including the frequency and location of deliveries, also the quantity to be delivered in each shipment.</a:t>
            </a:r>
          </a:p>
          <a:p>
            <a:pPr marL="342900" lvl="0" indent="-342900">
              <a:spcAft>
                <a:spcPts val="1500"/>
              </a:spcAft>
              <a:tabLst>
                <a:tab pos="457200" algn="l"/>
              </a:tabLst>
            </a:pPr>
            <a:endParaRPr lang="en-GB" sz="1800" dirty="0">
              <a:effectLst/>
              <a:latin typeface="Times New Roman" panose="02020603050405020304" pitchFamily="18" charset="0"/>
              <a:ea typeface="Times New Roman" panose="02020603050405020304" pitchFamily="18" charset="0"/>
            </a:endParaRPr>
          </a:p>
          <a:p>
            <a:pPr marL="342900" lvl="0" indent="-342900">
              <a:spcAft>
                <a:spcPts val="1500"/>
              </a:spcAft>
              <a:tabLst>
                <a:tab pos="457200" algn="l"/>
              </a:tabLst>
            </a:pPr>
            <a:r>
              <a:rPr lang="en-GB" sz="1800" dirty="0">
                <a:solidFill>
                  <a:srgbClr val="374151"/>
                </a:solidFill>
                <a:effectLst/>
                <a:latin typeface="Segoe UI" panose="020B0502040204020203" pitchFamily="34" charset="0"/>
                <a:ea typeface="Times New Roman" panose="02020603050405020304" pitchFamily="18" charset="0"/>
              </a:rPr>
              <a:t>The payment terms for the cobalt, including the payment schedule, method of payment, and any penalties for late payment or non-payment should be fixated. </a:t>
            </a:r>
            <a:r>
              <a:rPr lang="en-GB" sz="1800" b="1" dirty="0">
                <a:solidFill>
                  <a:srgbClr val="374151"/>
                </a:solidFill>
                <a:effectLst/>
                <a:latin typeface="Segoe UI" panose="020B0502040204020203" pitchFamily="34" charset="0"/>
                <a:ea typeface="Times New Roman" panose="02020603050405020304" pitchFamily="18" charset="0"/>
              </a:rPr>
              <a:t>The best method </a:t>
            </a:r>
            <a:r>
              <a:rPr lang="en-GB" sz="1800" dirty="0">
                <a:solidFill>
                  <a:srgbClr val="374151"/>
                </a:solidFill>
                <a:effectLst/>
                <a:latin typeface="Segoe UI" panose="020B0502040204020203" pitchFamily="34" charset="0"/>
                <a:ea typeface="Times New Roman" panose="02020603050405020304" pitchFamily="18" charset="0"/>
              </a:rPr>
              <a:t>here would be issuing letter of credit from a bank that guarantees payment to the supplier upon delivery of the cobalt. This method can be beneficial if the organization is working with a new or high-risk supplier and wants to ensure payment security for both parties.</a:t>
            </a:r>
          </a:p>
          <a:p>
            <a:pPr marL="342900" lvl="0" indent="-342900">
              <a:spcAft>
                <a:spcPts val="1500"/>
              </a:spcAft>
              <a:tabLst>
                <a:tab pos="457200" algn="l"/>
              </a:tabLst>
            </a:pPr>
            <a:endParaRPr lang="en-GB" sz="1800" dirty="0">
              <a:effectLst/>
              <a:latin typeface="Times New Roman" panose="02020603050405020304" pitchFamily="18" charset="0"/>
              <a:ea typeface="Times New Roman" panose="02020603050405020304" pitchFamily="18" charset="0"/>
            </a:endParaRPr>
          </a:p>
          <a:p>
            <a:r>
              <a:rPr lang="en-GB" sz="1800" dirty="0">
                <a:solidFill>
                  <a:srgbClr val="374151"/>
                </a:solidFill>
                <a:effectLst/>
                <a:latin typeface="Segoe UI" panose="020B0502040204020203" pitchFamily="34" charset="0"/>
                <a:ea typeface="Calibri" panose="020F0502020204030204" pitchFamily="34" charset="0"/>
              </a:rPr>
              <a:t>The organization and the supplier may need to negotiate confidentiality agreements and also establish the conditions under which the contract can be terminated by either party.</a:t>
            </a:r>
            <a:endParaRPr lang="en-GB" sz="1800" dirty="0">
              <a:effectLst/>
              <a:latin typeface="Times New Roman" panose="02020603050405020304" pitchFamily="18" charset="0"/>
              <a:ea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457200" algn="l"/>
              </a:tabLst>
              <a:defRP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Pts val="1000"/>
              <a:buFont typeface="Symbol" panose="05050102010706020507" pitchFamily="18" charset="2"/>
              <a:buNone/>
              <a:tabLst>
                <a:tab pos="457200" algn="l"/>
              </a:tabLst>
              <a:defRP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SzPts val="1000"/>
              <a:buFont typeface="Symbol" panose="05050102010706020507" pitchFamily="18" charset="2"/>
              <a:buNone/>
              <a:tabLst>
                <a:tab pos="457200" algn="l"/>
              </a:tabLst>
            </a:pPr>
            <a:endParaRPr lang="en-GB" sz="18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500"/>
              </a:spcBef>
              <a:spcAft>
                <a:spcPts val="15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A1C577DD-C92F-4D8F-86D2-2C156580DE55}" type="slidenum">
              <a:rPr lang="en-GB" smtClean="0"/>
              <a:t>3</a:t>
            </a:fld>
            <a:endParaRPr lang="en-GB"/>
          </a:p>
        </p:txBody>
      </p:sp>
    </p:spTree>
    <p:extLst>
      <p:ext uri="{BB962C8B-B14F-4D97-AF65-F5344CB8AC3E}">
        <p14:creationId xmlns:p14="http://schemas.microsoft.com/office/powerpoint/2010/main" val="3207444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07000"/>
              </a:lnSpc>
              <a:spcAft>
                <a:spcPts val="800"/>
              </a:spcAft>
              <a:buFont typeface="Wingdings" panose="05000000000000000000" pitchFamily="2" charset="2"/>
              <a:buChar char="Ø"/>
            </a:pPr>
            <a:r>
              <a:rPr lang="en-GB" sz="1800" b="1">
                <a:effectLst/>
                <a:latin typeface="Calibri" panose="020F0502020204030204" pitchFamily="34" charset="0"/>
                <a:ea typeface="Calibri" panose="020F0502020204030204" pitchFamily="34" charset="0"/>
                <a:cs typeface="Times New Roman" panose="02020603050405020304" pitchFamily="18" charset="0"/>
              </a:rPr>
              <a:t>RISK </a:t>
            </a:r>
            <a:r>
              <a:rPr lang="en-GB" sz="1800" b="1" dirty="0">
                <a:effectLst/>
                <a:latin typeface="Calibri" panose="020F0502020204030204" pitchFamily="34" charset="0"/>
                <a:ea typeface="Calibri" panose="020F0502020204030204" pitchFamily="34" charset="0"/>
                <a:cs typeface="Times New Roman" panose="02020603050405020304" pitchFamily="18" charset="0"/>
              </a:rPr>
              <a:t>ASSESSMENT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500"/>
              </a:spcAft>
            </a:pPr>
            <a:r>
              <a:rPr lang="en-GB" sz="1800" dirty="0">
                <a:effectLst/>
                <a:latin typeface="Segoe UI" panose="020B0502040204020203" pitchFamily="34" charset="0"/>
                <a:ea typeface="Times New Roman" panose="02020603050405020304" pitchFamily="18" charset="0"/>
                <a:cs typeface="Times New Roman" panose="02020603050405020304" pitchFamily="18" charset="0"/>
              </a:rPr>
              <a:t>PESTLE analysis is a tool used to identify and analyse Political, Economic, Sociocultural, Technological, Legal, and Environmental risks that may affect an organization's operations, including the supplier selection process. The table below outlines some potential risks for each factor that could be identified in each of these areas when evaluating cobalt suppliers: By considering each of these factors, organizations can make more informed decisions about which suppliers to work with and how to mitigate potential risks.</a:t>
            </a:r>
          </a:p>
          <a:p>
            <a:pPr>
              <a:lnSpc>
                <a:spcPct val="107000"/>
              </a:lnSpc>
              <a:spcAft>
                <a:spcPts val="15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GB" sz="1800" b="1" dirty="0">
                <a:effectLst/>
                <a:latin typeface="Calibri" panose="020F0502020204030204" pitchFamily="34" charset="0"/>
                <a:ea typeface="Calibri" panose="020F0502020204030204" pitchFamily="34" charset="0"/>
                <a:cs typeface="Times New Roman" panose="02020603050405020304" pitchFamily="18" charset="0"/>
              </a:rPr>
              <a:t>RISK MITIGATION</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500"/>
              </a:spcAft>
            </a:pPr>
            <a:r>
              <a:rPr lang="en-GB" sz="1800" dirty="0">
                <a:solidFill>
                  <a:srgbClr val="374151"/>
                </a:solidFill>
                <a:effectLst/>
                <a:latin typeface="Segoe UI" panose="020B0502040204020203" pitchFamily="34" charset="0"/>
                <a:ea typeface="Calibri" panose="020F0502020204030204" pitchFamily="34" charset="0"/>
                <a:cs typeface="Times New Roman" panose="02020603050405020304" pitchFamily="18" charset="0"/>
              </a:rPr>
              <a:t>Risk mitigation can involve implementing preventive measures for each aspect of the PESTEL analysis, along with performing corporate due diligence during supplier selection, and establishing compliance criteria for suppliers to follow which is showed in another table.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A1C577DD-C92F-4D8F-86D2-2C156580DE55}" type="slidenum">
              <a:rPr lang="en-GB" smtClean="0"/>
              <a:t>4</a:t>
            </a:fld>
            <a:endParaRPr lang="en-GB"/>
          </a:p>
        </p:txBody>
      </p:sp>
    </p:spTree>
    <p:extLst>
      <p:ext uri="{BB962C8B-B14F-4D97-AF65-F5344CB8AC3E}">
        <p14:creationId xmlns:p14="http://schemas.microsoft.com/office/powerpoint/2010/main" val="1746737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B6DE-D30C-2121-6326-3A65009D32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7FB02D8-B45F-EE6A-E170-20D48AF227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DACB815-BEB2-925E-1545-E4D17907D017}"/>
              </a:ext>
            </a:extLst>
          </p:cNvPr>
          <p:cNvSpPr>
            <a:spLocks noGrp="1"/>
          </p:cNvSpPr>
          <p:nvPr>
            <p:ph type="dt" sz="half" idx="10"/>
          </p:nvPr>
        </p:nvSpPr>
        <p:spPr/>
        <p:txBody>
          <a:bodyPr/>
          <a:lstStyle/>
          <a:p>
            <a:fld id="{59D79DBC-C8E6-4939-8B4A-8FBA70DE409B}" type="datetimeFigureOut">
              <a:rPr lang="en-GB" smtClean="0"/>
              <a:t>01/03/2024</a:t>
            </a:fld>
            <a:endParaRPr lang="en-GB"/>
          </a:p>
        </p:txBody>
      </p:sp>
      <p:sp>
        <p:nvSpPr>
          <p:cNvPr id="5" name="Footer Placeholder 4">
            <a:extLst>
              <a:ext uri="{FF2B5EF4-FFF2-40B4-BE49-F238E27FC236}">
                <a16:creationId xmlns:a16="http://schemas.microsoft.com/office/drawing/2014/main" id="{08D229A4-7593-4BAE-3987-744385D260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CDB6F71-69A4-E977-0C74-9ADD64218314}"/>
              </a:ext>
            </a:extLst>
          </p:cNvPr>
          <p:cNvSpPr>
            <a:spLocks noGrp="1"/>
          </p:cNvSpPr>
          <p:nvPr>
            <p:ph type="sldNum" sz="quarter" idx="12"/>
          </p:nvPr>
        </p:nvSpPr>
        <p:spPr/>
        <p:txBody>
          <a:bodyPr/>
          <a:lstStyle/>
          <a:p>
            <a:fld id="{72866D6B-5672-45E2-823C-9393F3169EF8}" type="slidenum">
              <a:rPr lang="en-GB" smtClean="0"/>
              <a:t>‹#›</a:t>
            </a:fld>
            <a:endParaRPr lang="en-GB"/>
          </a:p>
        </p:txBody>
      </p:sp>
    </p:spTree>
    <p:extLst>
      <p:ext uri="{BB962C8B-B14F-4D97-AF65-F5344CB8AC3E}">
        <p14:creationId xmlns:p14="http://schemas.microsoft.com/office/powerpoint/2010/main" val="3473222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A7F-FA3B-23EE-9FBC-2DB92A32D82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E29A579-897A-6800-C171-006AF426D0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2D8979-3DDE-B038-F3B4-8D56A7DAADD5}"/>
              </a:ext>
            </a:extLst>
          </p:cNvPr>
          <p:cNvSpPr>
            <a:spLocks noGrp="1"/>
          </p:cNvSpPr>
          <p:nvPr>
            <p:ph type="dt" sz="half" idx="10"/>
          </p:nvPr>
        </p:nvSpPr>
        <p:spPr/>
        <p:txBody>
          <a:bodyPr/>
          <a:lstStyle/>
          <a:p>
            <a:fld id="{59D79DBC-C8E6-4939-8B4A-8FBA70DE409B}" type="datetimeFigureOut">
              <a:rPr lang="en-GB" smtClean="0"/>
              <a:t>01/03/2024</a:t>
            </a:fld>
            <a:endParaRPr lang="en-GB"/>
          </a:p>
        </p:txBody>
      </p:sp>
      <p:sp>
        <p:nvSpPr>
          <p:cNvPr id="5" name="Footer Placeholder 4">
            <a:extLst>
              <a:ext uri="{FF2B5EF4-FFF2-40B4-BE49-F238E27FC236}">
                <a16:creationId xmlns:a16="http://schemas.microsoft.com/office/drawing/2014/main" id="{13CBB8B8-2A83-9E4B-7960-F737D8178E3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32D512-EADB-FFE5-5052-220D22ACC5B7}"/>
              </a:ext>
            </a:extLst>
          </p:cNvPr>
          <p:cNvSpPr>
            <a:spLocks noGrp="1"/>
          </p:cNvSpPr>
          <p:nvPr>
            <p:ph type="sldNum" sz="quarter" idx="12"/>
          </p:nvPr>
        </p:nvSpPr>
        <p:spPr/>
        <p:txBody>
          <a:bodyPr/>
          <a:lstStyle/>
          <a:p>
            <a:fld id="{72866D6B-5672-45E2-823C-9393F3169EF8}" type="slidenum">
              <a:rPr lang="en-GB" smtClean="0"/>
              <a:t>‹#›</a:t>
            </a:fld>
            <a:endParaRPr lang="en-GB"/>
          </a:p>
        </p:txBody>
      </p:sp>
    </p:spTree>
    <p:extLst>
      <p:ext uri="{BB962C8B-B14F-4D97-AF65-F5344CB8AC3E}">
        <p14:creationId xmlns:p14="http://schemas.microsoft.com/office/powerpoint/2010/main" val="4258221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51FEEE-50B8-973C-35C8-A7A6437030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FA60016-85A6-C47B-5A63-7DD4C87DC1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9C888B0-AACB-3458-A3F7-7AE3D66F8581}"/>
              </a:ext>
            </a:extLst>
          </p:cNvPr>
          <p:cNvSpPr>
            <a:spLocks noGrp="1"/>
          </p:cNvSpPr>
          <p:nvPr>
            <p:ph type="dt" sz="half" idx="10"/>
          </p:nvPr>
        </p:nvSpPr>
        <p:spPr/>
        <p:txBody>
          <a:bodyPr/>
          <a:lstStyle/>
          <a:p>
            <a:fld id="{59D79DBC-C8E6-4939-8B4A-8FBA70DE409B}" type="datetimeFigureOut">
              <a:rPr lang="en-GB" smtClean="0"/>
              <a:t>01/03/2024</a:t>
            </a:fld>
            <a:endParaRPr lang="en-GB"/>
          </a:p>
        </p:txBody>
      </p:sp>
      <p:sp>
        <p:nvSpPr>
          <p:cNvPr id="5" name="Footer Placeholder 4">
            <a:extLst>
              <a:ext uri="{FF2B5EF4-FFF2-40B4-BE49-F238E27FC236}">
                <a16:creationId xmlns:a16="http://schemas.microsoft.com/office/drawing/2014/main" id="{FFBE3D2D-CDAD-1124-6713-4A3A7CF564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1354CF2-669F-8733-A365-A76DFD230087}"/>
              </a:ext>
            </a:extLst>
          </p:cNvPr>
          <p:cNvSpPr>
            <a:spLocks noGrp="1"/>
          </p:cNvSpPr>
          <p:nvPr>
            <p:ph type="sldNum" sz="quarter" idx="12"/>
          </p:nvPr>
        </p:nvSpPr>
        <p:spPr/>
        <p:txBody>
          <a:bodyPr/>
          <a:lstStyle/>
          <a:p>
            <a:fld id="{72866D6B-5672-45E2-823C-9393F3169EF8}" type="slidenum">
              <a:rPr lang="en-GB" smtClean="0"/>
              <a:t>‹#›</a:t>
            </a:fld>
            <a:endParaRPr lang="en-GB"/>
          </a:p>
        </p:txBody>
      </p:sp>
    </p:spTree>
    <p:extLst>
      <p:ext uri="{BB962C8B-B14F-4D97-AF65-F5344CB8AC3E}">
        <p14:creationId xmlns:p14="http://schemas.microsoft.com/office/powerpoint/2010/main" val="3382892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9172F-7848-F86F-18DB-02C3A8BABEB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5381420-956C-3542-149A-0CD64AEB53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CAD74B-7A68-5B1A-01B9-B23512205EB8}"/>
              </a:ext>
            </a:extLst>
          </p:cNvPr>
          <p:cNvSpPr>
            <a:spLocks noGrp="1"/>
          </p:cNvSpPr>
          <p:nvPr>
            <p:ph type="dt" sz="half" idx="10"/>
          </p:nvPr>
        </p:nvSpPr>
        <p:spPr/>
        <p:txBody>
          <a:bodyPr/>
          <a:lstStyle/>
          <a:p>
            <a:fld id="{59D79DBC-C8E6-4939-8B4A-8FBA70DE409B}" type="datetimeFigureOut">
              <a:rPr lang="en-GB" smtClean="0"/>
              <a:t>01/03/2024</a:t>
            </a:fld>
            <a:endParaRPr lang="en-GB"/>
          </a:p>
        </p:txBody>
      </p:sp>
      <p:sp>
        <p:nvSpPr>
          <p:cNvPr id="5" name="Footer Placeholder 4">
            <a:extLst>
              <a:ext uri="{FF2B5EF4-FFF2-40B4-BE49-F238E27FC236}">
                <a16:creationId xmlns:a16="http://schemas.microsoft.com/office/drawing/2014/main" id="{F58F1438-8951-E882-32E6-6B7BC0D8A4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622D98-0E3B-7941-3B30-9B64B432DEDD}"/>
              </a:ext>
            </a:extLst>
          </p:cNvPr>
          <p:cNvSpPr>
            <a:spLocks noGrp="1"/>
          </p:cNvSpPr>
          <p:nvPr>
            <p:ph type="sldNum" sz="quarter" idx="12"/>
          </p:nvPr>
        </p:nvSpPr>
        <p:spPr/>
        <p:txBody>
          <a:bodyPr/>
          <a:lstStyle/>
          <a:p>
            <a:fld id="{72866D6B-5672-45E2-823C-9393F3169EF8}" type="slidenum">
              <a:rPr lang="en-GB" smtClean="0"/>
              <a:t>‹#›</a:t>
            </a:fld>
            <a:endParaRPr lang="en-GB"/>
          </a:p>
        </p:txBody>
      </p:sp>
    </p:spTree>
    <p:extLst>
      <p:ext uri="{BB962C8B-B14F-4D97-AF65-F5344CB8AC3E}">
        <p14:creationId xmlns:p14="http://schemas.microsoft.com/office/powerpoint/2010/main" val="4215242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684D-00CD-CEF6-043B-4A7BC9CC68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0FACD00-4A57-73DB-33F2-6DBAEC383A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F2210E-77F1-6305-D5B3-BF390637043D}"/>
              </a:ext>
            </a:extLst>
          </p:cNvPr>
          <p:cNvSpPr>
            <a:spLocks noGrp="1"/>
          </p:cNvSpPr>
          <p:nvPr>
            <p:ph type="dt" sz="half" idx="10"/>
          </p:nvPr>
        </p:nvSpPr>
        <p:spPr/>
        <p:txBody>
          <a:bodyPr/>
          <a:lstStyle/>
          <a:p>
            <a:fld id="{59D79DBC-C8E6-4939-8B4A-8FBA70DE409B}" type="datetimeFigureOut">
              <a:rPr lang="en-GB" smtClean="0"/>
              <a:t>01/03/2024</a:t>
            </a:fld>
            <a:endParaRPr lang="en-GB"/>
          </a:p>
        </p:txBody>
      </p:sp>
      <p:sp>
        <p:nvSpPr>
          <p:cNvPr id="5" name="Footer Placeholder 4">
            <a:extLst>
              <a:ext uri="{FF2B5EF4-FFF2-40B4-BE49-F238E27FC236}">
                <a16:creationId xmlns:a16="http://schemas.microsoft.com/office/drawing/2014/main" id="{648A0175-681D-EDBF-C306-394A75EF41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75E47B1-0AE8-F02C-D11F-380E04DEBEA9}"/>
              </a:ext>
            </a:extLst>
          </p:cNvPr>
          <p:cNvSpPr>
            <a:spLocks noGrp="1"/>
          </p:cNvSpPr>
          <p:nvPr>
            <p:ph type="sldNum" sz="quarter" idx="12"/>
          </p:nvPr>
        </p:nvSpPr>
        <p:spPr/>
        <p:txBody>
          <a:bodyPr/>
          <a:lstStyle/>
          <a:p>
            <a:fld id="{72866D6B-5672-45E2-823C-9393F3169EF8}" type="slidenum">
              <a:rPr lang="en-GB" smtClean="0"/>
              <a:t>‹#›</a:t>
            </a:fld>
            <a:endParaRPr lang="en-GB"/>
          </a:p>
        </p:txBody>
      </p:sp>
    </p:spTree>
    <p:extLst>
      <p:ext uri="{BB962C8B-B14F-4D97-AF65-F5344CB8AC3E}">
        <p14:creationId xmlns:p14="http://schemas.microsoft.com/office/powerpoint/2010/main" val="369621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9D72D-1C08-38A8-0EAF-24F04EC4AA9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8A27270-6A1A-E5A4-4F43-7AEB6E3807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2175953-D840-11C0-FC26-534022CB9F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C3BF24B-347D-B921-532C-29E4D80FC5E4}"/>
              </a:ext>
            </a:extLst>
          </p:cNvPr>
          <p:cNvSpPr>
            <a:spLocks noGrp="1"/>
          </p:cNvSpPr>
          <p:nvPr>
            <p:ph type="dt" sz="half" idx="10"/>
          </p:nvPr>
        </p:nvSpPr>
        <p:spPr/>
        <p:txBody>
          <a:bodyPr/>
          <a:lstStyle/>
          <a:p>
            <a:fld id="{59D79DBC-C8E6-4939-8B4A-8FBA70DE409B}" type="datetimeFigureOut">
              <a:rPr lang="en-GB" smtClean="0"/>
              <a:t>01/03/2024</a:t>
            </a:fld>
            <a:endParaRPr lang="en-GB"/>
          </a:p>
        </p:txBody>
      </p:sp>
      <p:sp>
        <p:nvSpPr>
          <p:cNvPr id="6" name="Footer Placeholder 5">
            <a:extLst>
              <a:ext uri="{FF2B5EF4-FFF2-40B4-BE49-F238E27FC236}">
                <a16:creationId xmlns:a16="http://schemas.microsoft.com/office/drawing/2014/main" id="{445D17B4-24E1-A408-FD45-7900384208B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79206F0-35B7-0AB4-1CC7-EC6B333FC758}"/>
              </a:ext>
            </a:extLst>
          </p:cNvPr>
          <p:cNvSpPr>
            <a:spLocks noGrp="1"/>
          </p:cNvSpPr>
          <p:nvPr>
            <p:ph type="sldNum" sz="quarter" idx="12"/>
          </p:nvPr>
        </p:nvSpPr>
        <p:spPr/>
        <p:txBody>
          <a:bodyPr/>
          <a:lstStyle/>
          <a:p>
            <a:fld id="{72866D6B-5672-45E2-823C-9393F3169EF8}" type="slidenum">
              <a:rPr lang="en-GB" smtClean="0"/>
              <a:t>‹#›</a:t>
            </a:fld>
            <a:endParaRPr lang="en-GB"/>
          </a:p>
        </p:txBody>
      </p:sp>
    </p:spTree>
    <p:extLst>
      <p:ext uri="{BB962C8B-B14F-4D97-AF65-F5344CB8AC3E}">
        <p14:creationId xmlns:p14="http://schemas.microsoft.com/office/powerpoint/2010/main" val="2586624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73BB-2837-2B1D-D57E-2C2E9B39494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7A0EAAD-B50A-471A-43E2-FDBC188CC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0046BD-7DFC-CDE4-6FEA-0D30431C4F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FA5387D-1065-20C1-AC2F-03BCAC32EC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F0BC66-EDCC-1A56-0665-AB49B81FF7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F946BE6-A04B-743B-24DF-9CE2CD968CF6}"/>
              </a:ext>
            </a:extLst>
          </p:cNvPr>
          <p:cNvSpPr>
            <a:spLocks noGrp="1"/>
          </p:cNvSpPr>
          <p:nvPr>
            <p:ph type="dt" sz="half" idx="10"/>
          </p:nvPr>
        </p:nvSpPr>
        <p:spPr/>
        <p:txBody>
          <a:bodyPr/>
          <a:lstStyle/>
          <a:p>
            <a:fld id="{59D79DBC-C8E6-4939-8B4A-8FBA70DE409B}" type="datetimeFigureOut">
              <a:rPr lang="en-GB" smtClean="0"/>
              <a:t>01/03/2024</a:t>
            </a:fld>
            <a:endParaRPr lang="en-GB"/>
          </a:p>
        </p:txBody>
      </p:sp>
      <p:sp>
        <p:nvSpPr>
          <p:cNvPr id="8" name="Footer Placeholder 7">
            <a:extLst>
              <a:ext uri="{FF2B5EF4-FFF2-40B4-BE49-F238E27FC236}">
                <a16:creationId xmlns:a16="http://schemas.microsoft.com/office/drawing/2014/main" id="{3BD55A36-6F53-208A-7615-FBB9603F769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E74988B-1BAE-E514-F759-5A8F50583FD3}"/>
              </a:ext>
            </a:extLst>
          </p:cNvPr>
          <p:cNvSpPr>
            <a:spLocks noGrp="1"/>
          </p:cNvSpPr>
          <p:nvPr>
            <p:ph type="sldNum" sz="quarter" idx="12"/>
          </p:nvPr>
        </p:nvSpPr>
        <p:spPr/>
        <p:txBody>
          <a:bodyPr/>
          <a:lstStyle/>
          <a:p>
            <a:fld id="{72866D6B-5672-45E2-823C-9393F3169EF8}" type="slidenum">
              <a:rPr lang="en-GB" smtClean="0"/>
              <a:t>‹#›</a:t>
            </a:fld>
            <a:endParaRPr lang="en-GB"/>
          </a:p>
        </p:txBody>
      </p:sp>
    </p:spTree>
    <p:extLst>
      <p:ext uri="{BB962C8B-B14F-4D97-AF65-F5344CB8AC3E}">
        <p14:creationId xmlns:p14="http://schemas.microsoft.com/office/powerpoint/2010/main" val="2023998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A8FF7-E58B-78A6-F00E-23C7C87206A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A83CD5A-2C98-494D-6493-A4202934D6AF}"/>
              </a:ext>
            </a:extLst>
          </p:cNvPr>
          <p:cNvSpPr>
            <a:spLocks noGrp="1"/>
          </p:cNvSpPr>
          <p:nvPr>
            <p:ph type="dt" sz="half" idx="10"/>
          </p:nvPr>
        </p:nvSpPr>
        <p:spPr/>
        <p:txBody>
          <a:bodyPr/>
          <a:lstStyle/>
          <a:p>
            <a:fld id="{59D79DBC-C8E6-4939-8B4A-8FBA70DE409B}" type="datetimeFigureOut">
              <a:rPr lang="en-GB" smtClean="0"/>
              <a:t>01/03/2024</a:t>
            </a:fld>
            <a:endParaRPr lang="en-GB"/>
          </a:p>
        </p:txBody>
      </p:sp>
      <p:sp>
        <p:nvSpPr>
          <p:cNvPr id="4" name="Footer Placeholder 3">
            <a:extLst>
              <a:ext uri="{FF2B5EF4-FFF2-40B4-BE49-F238E27FC236}">
                <a16:creationId xmlns:a16="http://schemas.microsoft.com/office/drawing/2014/main" id="{BA0E97E5-FE80-B207-C445-9E425B9551F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A6BFB56-F373-15C8-1BEC-5735290CBBC0}"/>
              </a:ext>
            </a:extLst>
          </p:cNvPr>
          <p:cNvSpPr>
            <a:spLocks noGrp="1"/>
          </p:cNvSpPr>
          <p:nvPr>
            <p:ph type="sldNum" sz="quarter" idx="12"/>
          </p:nvPr>
        </p:nvSpPr>
        <p:spPr/>
        <p:txBody>
          <a:bodyPr/>
          <a:lstStyle/>
          <a:p>
            <a:fld id="{72866D6B-5672-45E2-823C-9393F3169EF8}" type="slidenum">
              <a:rPr lang="en-GB" smtClean="0"/>
              <a:t>‹#›</a:t>
            </a:fld>
            <a:endParaRPr lang="en-GB"/>
          </a:p>
        </p:txBody>
      </p:sp>
    </p:spTree>
    <p:extLst>
      <p:ext uri="{BB962C8B-B14F-4D97-AF65-F5344CB8AC3E}">
        <p14:creationId xmlns:p14="http://schemas.microsoft.com/office/powerpoint/2010/main" val="3822684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9494DC-C136-93F8-8FAA-DF6353C6F073}"/>
              </a:ext>
            </a:extLst>
          </p:cNvPr>
          <p:cNvSpPr>
            <a:spLocks noGrp="1"/>
          </p:cNvSpPr>
          <p:nvPr>
            <p:ph type="dt" sz="half" idx="10"/>
          </p:nvPr>
        </p:nvSpPr>
        <p:spPr/>
        <p:txBody>
          <a:bodyPr/>
          <a:lstStyle/>
          <a:p>
            <a:fld id="{59D79DBC-C8E6-4939-8B4A-8FBA70DE409B}" type="datetimeFigureOut">
              <a:rPr lang="en-GB" smtClean="0"/>
              <a:t>01/03/2024</a:t>
            </a:fld>
            <a:endParaRPr lang="en-GB"/>
          </a:p>
        </p:txBody>
      </p:sp>
      <p:sp>
        <p:nvSpPr>
          <p:cNvPr id="3" name="Footer Placeholder 2">
            <a:extLst>
              <a:ext uri="{FF2B5EF4-FFF2-40B4-BE49-F238E27FC236}">
                <a16:creationId xmlns:a16="http://schemas.microsoft.com/office/drawing/2014/main" id="{6033EB19-5ED8-D9C9-AAD4-7C702E99C78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65D8483-4310-B673-AC3E-19829EF7D23F}"/>
              </a:ext>
            </a:extLst>
          </p:cNvPr>
          <p:cNvSpPr>
            <a:spLocks noGrp="1"/>
          </p:cNvSpPr>
          <p:nvPr>
            <p:ph type="sldNum" sz="quarter" idx="12"/>
          </p:nvPr>
        </p:nvSpPr>
        <p:spPr/>
        <p:txBody>
          <a:bodyPr/>
          <a:lstStyle/>
          <a:p>
            <a:fld id="{72866D6B-5672-45E2-823C-9393F3169EF8}" type="slidenum">
              <a:rPr lang="en-GB" smtClean="0"/>
              <a:t>‹#›</a:t>
            </a:fld>
            <a:endParaRPr lang="en-GB"/>
          </a:p>
        </p:txBody>
      </p:sp>
    </p:spTree>
    <p:extLst>
      <p:ext uri="{BB962C8B-B14F-4D97-AF65-F5344CB8AC3E}">
        <p14:creationId xmlns:p14="http://schemas.microsoft.com/office/powerpoint/2010/main" val="3297415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55A7F-4117-4EBA-08B6-569CE4258E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171C83D-C324-6A44-E8C6-ABCC9AB548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C2BA4DE-793C-647A-A835-1218F5EB52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C28238-4688-FE8A-738F-339B05CCEB9D}"/>
              </a:ext>
            </a:extLst>
          </p:cNvPr>
          <p:cNvSpPr>
            <a:spLocks noGrp="1"/>
          </p:cNvSpPr>
          <p:nvPr>
            <p:ph type="dt" sz="half" idx="10"/>
          </p:nvPr>
        </p:nvSpPr>
        <p:spPr/>
        <p:txBody>
          <a:bodyPr/>
          <a:lstStyle/>
          <a:p>
            <a:fld id="{59D79DBC-C8E6-4939-8B4A-8FBA70DE409B}" type="datetimeFigureOut">
              <a:rPr lang="en-GB" smtClean="0"/>
              <a:t>01/03/2024</a:t>
            </a:fld>
            <a:endParaRPr lang="en-GB"/>
          </a:p>
        </p:txBody>
      </p:sp>
      <p:sp>
        <p:nvSpPr>
          <p:cNvPr id="6" name="Footer Placeholder 5">
            <a:extLst>
              <a:ext uri="{FF2B5EF4-FFF2-40B4-BE49-F238E27FC236}">
                <a16:creationId xmlns:a16="http://schemas.microsoft.com/office/drawing/2014/main" id="{B8DEFC0A-38B8-3253-5606-E478B43148F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51710AF-EE38-3184-6592-AB74C6BE20F7}"/>
              </a:ext>
            </a:extLst>
          </p:cNvPr>
          <p:cNvSpPr>
            <a:spLocks noGrp="1"/>
          </p:cNvSpPr>
          <p:nvPr>
            <p:ph type="sldNum" sz="quarter" idx="12"/>
          </p:nvPr>
        </p:nvSpPr>
        <p:spPr/>
        <p:txBody>
          <a:bodyPr/>
          <a:lstStyle/>
          <a:p>
            <a:fld id="{72866D6B-5672-45E2-823C-9393F3169EF8}" type="slidenum">
              <a:rPr lang="en-GB" smtClean="0"/>
              <a:t>‹#›</a:t>
            </a:fld>
            <a:endParaRPr lang="en-GB"/>
          </a:p>
        </p:txBody>
      </p:sp>
    </p:spTree>
    <p:extLst>
      <p:ext uri="{BB962C8B-B14F-4D97-AF65-F5344CB8AC3E}">
        <p14:creationId xmlns:p14="http://schemas.microsoft.com/office/powerpoint/2010/main" val="3201712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AD129-55E0-62F5-0C83-7513DA7FB2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E67CEA6-58BA-2AE9-C04B-9E3019E804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CEE89BC-7381-4265-5806-C35DE8DEC4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EAB6A7-B1D6-394D-5CCF-9AF084104E52}"/>
              </a:ext>
            </a:extLst>
          </p:cNvPr>
          <p:cNvSpPr>
            <a:spLocks noGrp="1"/>
          </p:cNvSpPr>
          <p:nvPr>
            <p:ph type="dt" sz="half" idx="10"/>
          </p:nvPr>
        </p:nvSpPr>
        <p:spPr/>
        <p:txBody>
          <a:bodyPr/>
          <a:lstStyle/>
          <a:p>
            <a:fld id="{59D79DBC-C8E6-4939-8B4A-8FBA70DE409B}" type="datetimeFigureOut">
              <a:rPr lang="en-GB" smtClean="0"/>
              <a:t>01/03/2024</a:t>
            </a:fld>
            <a:endParaRPr lang="en-GB"/>
          </a:p>
        </p:txBody>
      </p:sp>
      <p:sp>
        <p:nvSpPr>
          <p:cNvPr id="6" name="Footer Placeholder 5">
            <a:extLst>
              <a:ext uri="{FF2B5EF4-FFF2-40B4-BE49-F238E27FC236}">
                <a16:creationId xmlns:a16="http://schemas.microsoft.com/office/drawing/2014/main" id="{ED924107-ED5F-57DA-3E52-B2076B7553F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BA71F4F-A1E1-733E-4C0A-C94BBA02AEB6}"/>
              </a:ext>
            </a:extLst>
          </p:cNvPr>
          <p:cNvSpPr>
            <a:spLocks noGrp="1"/>
          </p:cNvSpPr>
          <p:nvPr>
            <p:ph type="sldNum" sz="quarter" idx="12"/>
          </p:nvPr>
        </p:nvSpPr>
        <p:spPr/>
        <p:txBody>
          <a:bodyPr/>
          <a:lstStyle/>
          <a:p>
            <a:fld id="{72866D6B-5672-45E2-823C-9393F3169EF8}" type="slidenum">
              <a:rPr lang="en-GB" smtClean="0"/>
              <a:t>‹#›</a:t>
            </a:fld>
            <a:endParaRPr lang="en-GB"/>
          </a:p>
        </p:txBody>
      </p:sp>
    </p:spTree>
    <p:extLst>
      <p:ext uri="{BB962C8B-B14F-4D97-AF65-F5344CB8AC3E}">
        <p14:creationId xmlns:p14="http://schemas.microsoft.com/office/powerpoint/2010/main" val="3312943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8754C9-C5E0-E947-2A35-48031CF1FA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F9C0483-8CF7-FC31-B8C1-62370EB0CB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6B5F33-45AA-9232-FF3D-92E35A447E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D79DBC-C8E6-4939-8B4A-8FBA70DE409B}" type="datetimeFigureOut">
              <a:rPr lang="en-GB" smtClean="0"/>
              <a:t>01/03/2024</a:t>
            </a:fld>
            <a:endParaRPr lang="en-GB"/>
          </a:p>
        </p:txBody>
      </p:sp>
      <p:sp>
        <p:nvSpPr>
          <p:cNvPr id="5" name="Footer Placeholder 4">
            <a:extLst>
              <a:ext uri="{FF2B5EF4-FFF2-40B4-BE49-F238E27FC236}">
                <a16:creationId xmlns:a16="http://schemas.microsoft.com/office/drawing/2014/main" id="{4980ACA9-70B8-79E2-CF8F-422B754184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8C867C1-46FB-6556-7B4D-F66AA68950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866D6B-5672-45E2-823C-9393F3169EF8}" type="slidenum">
              <a:rPr lang="en-GB" smtClean="0"/>
              <a:t>‹#›</a:t>
            </a:fld>
            <a:endParaRPr lang="en-GB"/>
          </a:p>
        </p:txBody>
      </p:sp>
    </p:spTree>
    <p:extLst>
      <p:ext uri="{BB962C8B-B14F-4D97-AF65-F5344CB8AC3E}">
        <p14:creationId xmlns:p14="http://schemas.microsoft.com/office/powerpoint/2010/main" val="3953777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bmwgroup.com/en/sustainability/our-focus/environmental-and-social-standards/supply-chain/rohstoffe-teaser/kobalt.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12"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8.jpg"/><Relationship Id="rId5" Type="http://schemas.openxmlformats.org/officeDocument/2006/relationships/diagramLayout" Target="../diagrams/layout1.xml"/><Relationship Id="rId10" Type="http://schemas.openxmlformats.org/officeDocument/2006/relationships/image" Target="../media/image7.jpeg"/><Relationship Id="rId4" Type="http://schemas.openxmlformats.org/officeDocument/2006/relationships/diagramData" Target="../diagrams/data1.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aac"/><Relationship Id="rId1" Type="http://schemas.microsoft.com/office/2007/relationships/media" Target="../media/media1.aac"/><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39E11-6358-BFBE-9BED-465995264BDA}"/>
              </a:ext>
            </a:extLst>
          </p:cNvPr>
          <p:cNvSpPr>
            <a:spLocks noGrp="1"/>
          </p:cNvSpPr>
          <p:nvPr>
            <p:ph type="ctrTitle"/>
          </p:nvPr>
        </p:nvSpPr>
        <p:spPr>
          <a:xfrm>
            <a:off x="1524000" y="386080"/>
            <a:ext cx="9144000" cy="4104640"/>
          </a:xfrm>
        </p:spPr>
        <p:txBody>
          <a:bodyPr>
            <a:normAutofit/>
          </a:bodyPr>
          <a:lstStyle/>
          <a:p>
            <a:r>
              <a:rPr lang="en-GB" sz="6600" b="1" dirty="0">
                <a:solidFill>
                  <a:schemeClr val="accent5">
                    <a:lumMod val="75000"/>
                  </a:schemeClr>
                </a:solidFill>
                <a:latin typeface="Bodoni MT Condensed" panose="02070606080606020203" pitchFamily="18" charset="0"/>
              </a:rPr>
              <a:t>Contracting Management</a:t>
            </a:r>
            <a:br>
              <a:rPr lang="en-GB" sz="6600" b="1" dirty="0">
                <a:solidFill>
                  <a:schemeClr val="accent5">
                    <a:lumMod val="75000"/>
                  </a:schemeClr>
                </a:solidFill>
                <a:latin typeface="Bodoni MT Condensed" panose="02070606080606020203" pitchFamily="18" charset="0"/>
              </a:rPr>
            </a:br>
            <a:r>
              <a:rPr lang="en-GB" sz="6600" b="1" dirty="0">
                <a:solidFill>
                  <a:schemeClr val="accent5">
                    <a:lumMod val="75000"/>
                  </a:schemeClr>
                </a:solidFill>
                <a:latin typeface="Bodoni MT Condensed" panose="02070606080606020203" pitchFamily="18" charset="0"/>
              </a:rPr>
              <a:t> (7060MAA)</a:t>
            </a:r>
            <a:br>
              <a:rPr lang="en-GB" sz="6600" dirty="0">
                <a:latin typeface="Bodoni MT Condensed" panose="02070606080606020203" pitchFamily="18" charset="0"/>
              </a:rPr>
            </a:br>
            <a:br>
              <a:rPr lang="en-GB" dirty="0">
                <a:latin typeface="Bodoni MT Condensed" panose="02070606080606020203" pitchFamily="18" charset="0"/>
              </a:rPr>
            </a:br>
            <a:r>
              <a:rPr lang="en-GB" sz="4400" dirty="0">
                <a:latin typeface="Bodoni MT Condensed" panose="02070606080606020203" pitchFamily="18" charset="0"/>
              </a:rPr>
              <a:t>Group coursework -1</a:t>
            </a:r>
            <a:endParaRPr lang="en-GB" dirty="0">
              <a:latin typeface="Bodoni MT Condensed" panose="02070606080606020203" pitchFamily="18" charset="0"/>
            </a:endParaRPr>
          </a:p>
        </p:txBody>
      </p:sp>
      <p:sp>
        <p:nvSpPr>
          <p:cNvPr id="3" name="Subtitle 2">
            <a:extLst>
              <a:ext uri="{FF2B5EF4-FFF2-40B4-BE49-F238E27FC236}">
                <a16:creationId xmlns:a16="http://schemas.microsoft.com/office/drawing/2014/main" id="{D345821C-34B8-8536-6A39-6504B0A1EFCD}"/>
              </a:ext>
            </a:extLst>
          </p:cNvPr>
          <p:cNvSpPr>
            <a:spLocks noGrp="1"/>
          </p:cNvSpPr>
          <p:nvPr>
            <p:ph type="subTitle" idx="1"/>
          </p:nvPr>
        </p:nvSpPr>
        <p:spPr>
          <a:xfrm>
            <a:off x="1524000" y="4978400"/>
            <a:ext cx="9144000" cy="1407160"/>
          </a:xfrm>
        </p:spPr>
        <p:txBody>
          <a:bodyPr>
            <a:normAutofit lnSpcReduction="10000"/>
          </a:bodyPr>
          <a:lstStyle/>
          <a:p>
            <a:pPr algn="r"/>
            <a:endParaRPr lang="en-GB" sz="2800" dirty="0">
              <a:latin typeface="Bodoni MT Condensed" panose="02070606080606020203" pitchFamily="18" charset="0"/>
            </a:endParaRPr>
          </a:p>
          <a:p>
            <a:pPr algn="r"/>
            <a:r>
              <a:rPr lang="en-GB" sz="2800" dirty="0">
                <a:latin typeface="Bodoni MT Condensed" panose="02070606080606020203" pitchFamily="18" charset="0"/>
              </a:rPr>
              <a:t> Ninad Killedar</a:t>
            </a:r>
          </a:p>
          <a:p>
            <a:pPr algn="r"/>
            <a:r>
              <a:rPr lang="en-GB" sz="2800" dirty="0">
                <a:latin typeface="Bodoni MT Condensed" panose="02070606080606020203" pitchFamily="18" charset="0"/>
              </a:rPr>
              <a:t>Student ID Number : 12775008</a:t>
            </a:r>
          </a:p>
        </p:txBody>
      </p:sp>
    </p:spTree>
    <p:extLst>
      <p:ext uri="{BB962C8B-B14F-4D97-AF65-F5344CB8AC3E}">
        <p14:creationId xmlns:p14="http://schemas.microsoft.com/office/powerpoint/2010/main" val="1657905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422EAD-CD0F-47EF-B1F6-C6D859E278C5}"/>
              </a:ext>
            </a:extLst>
          </p:cNvPr>
          <p:cNvSpPr txBox="1"/>
          <p:nvPr/>
        </p:nvSpPr>
        <p:spPr>
          <a:xfrm>
            <a:off x="111760" y="772160"/>
            <a:ext cx="4479655" cy="954107"/>
          </a:xfrm>
          <a:prstGeom prst="rect">
            <a:avLst/>
          </a:prstGeom>
          <a:noFill/>
        </p:spPr>
        <p:txBody>
          <a:bodyPr wrap="square" rtlCol="0">
            <a:spAutoFit/>
          </a:bodyPr>
          <a:lstStyle/>
          <a:p>
            <a:pPr marL="285750" indent="-285750" algn="just">
              <a:buFont typeface="Wingdings" panose="05000000000000000000" pitchFamily="2" charset="2"/>
              <a:buChar char="ü"/>
            </a:pPr>
            <a:r>
              <a:rPr lang="en-US" sz="1400" b="0" i="0" dirty="0">
                <a:solidFill>
                  <a:srgbClr val="374151"/>
                </a:solidFill>
                <a:effectLst/>
              </a:rPr>
              <a:t>BMW is a German multinational corporation that manufactures luxury vehicles and motorcycles and is known for its commitment to sustainability.</a:t>
            </a:r>
            <a:r>
              <a:rPr lang="en-GB" sz="1400" b="1" dirty="0"/>
              <a:t> (BMW Group, 2019)</a:t>
            </a:r>
            <a:endParaRPr lang="en-GB" sz="1400" dirty="0"/>
          </a:p>
        </p:txBody>
      </p:sp>
      <p:sp>
        <p:nvSpPr>
          <p:cNvPr id="7" name="TextBox 6">
            <a:extLst>
              <a:ext uri="{FF2B5EF4-FFF2-40B4-BE49-F238E27FC236}">
                <a16:creationId xmlns:a16="http://schemas.microsoft.com/office/drawing/2014/main" id="{A879B69C-F880-90A5-6F69-BBDACB517E0E}"/>
              </a:ext>
            </a:extLst>
          </p:cNvPr>
          <p:cNvSpPr txBox="1"/>
          <p:nvPr/>
        </p:nvSpPr>
        <p:spPr>
          <a:xfrm>
            <a:off x="111757" y="46296"/>
            <a:ext cx="3811604" cy="584775"/>
          </a:xfrm>
          <a:prstGeom prst="rect">
            <a:avLst/>
          </a:prstGeom>
          <a:noFill/>
        </p:spPr>
        <p:txBody>
          <a:bodyPr wrap="square" rtlCol="0">
            <a:spAutoFit/>
          </a:bodyPr>
          <a:lstStyle/>
          <a:p>
            <a:r>
              <a:rPr lang="en-GB" sz="3200" b="1" u="sng" dirty="0"/>
              <a:t>INTRODUCTION</a:t>
            </a:r>
          </a:p>
        </p:txBody>
      </p:sp>
      <p:sp>
        <p:nvSpPr>
          <p:cNvPr id="8" name="TextBox 7">
            <a:extLst>
              <a:ext uri="{FF2B5EF4-FFF2-40B4-BE49-F238E27FC236}">
                <a16:creationId xmlns:a16="http://schemas.microsoft.com/office/drawing/2014/main" id="{CD903E04-4949-3A71-BCC3-9937CA0A2629}"/>
              </a:ext>
            </a:extLst>
          </p:cNvPr>
          <p:cNvSpPr txBox="1"/>
          <p:nvPr/>
        </p:nvSpPr>
        <p:spPr>
          <a:xfrm>
            <a:off x="52543" y="1736779"/>
            <a:ext cx="4479656" cy="1169551"/>
          </a:xfrm>
          <a:prstGeom prst="rect">
            <a:avLst/>
          </a:prstGeom>
          <a:noFill/>
        </p:spPr>
        <p:txBody>
          <a:bodyPr wrap="square" rtlCol="0">
            <a:spAutoFit/>
          </a:bodyPr>
          <a:lstStyle/>
          <a:p>
            <a:pPr marL="285750" indent="-285750" algn="just">
              <a:buFont typeface="Wingdings" panose="05000000000000000000" pitchFamily="2" charset="2"/>
              <a:buChar char="ü"/>
            </a:pPr>
            <a:r>
              <a:rPr lang="en-US" sz="1400" b="0" i="0" dirty="0">
                <a:solidFill>
                  <a:srgbClr val="374151"/>
                </a:solidFill>
                <a:effectLst/>
              </a:rPr>
              <a:t>BMW works closely with its direct and indirect suppliers to ensure that they meet the company's sustainability standards. These suppliers provide components and systems for BMW's production facilities around the world.</a:t>
            </a:r>
            <a:r>
              <a:rPr lang="en-GB" sz="1400" b="1" dirty="0"/>
              <a:t> (BMW Group, 2019)</a:t>
            </a:r>
            <a:endParaRPr lang="en-GB" sz="1400" dirty="0"/>
          </a:p>
        </p:txBody>
      </p:sp>
      <p:pic>
        <p:nvPicPr>
          <p:cNvPr id="11" name="Picture 10" descr="Graphical user interface, application, map&#10;&#10;Description automatically generated">
            <a:extLst>
              <a:ext uri="{FF2B5EF4-FFF2-40B4-BE49-F238E27FC236}">
                <a16:creationId xmlns:a16="http://schemas.microsoft.com/office/drawing/2014/main" id="{DE8F95F0-903E-202A-D592-561BE9285CF9}"/>
              </a:ext>
            </a:extLst>
          </p:cNvPr>
          <p:cNvPicPr>
            <a:picLocks noChangeAspect="1"/>
          </p:cNvPicPr>
          <p:nvPr/>
        </p:nvPicPr>
        <p:blipFill rotWithShape="1">
          <a:blip r:embed="rId3">
            <a:extLst>
              <a:ext uri="{28A0092B-C50C-407E-A947-70E740481C1C}">
                <a14:useLocalDpi xmlns:a14="http://schemas.microsoft.com/office/drawing/2010/main" val="0"/>
              </a:ext>
            </a:extLst>
          </a:blip>
          <a:srcRect l="29917" t="29925" r="9334" b="15704"/>
          <a:stretch/>
        </p:blipFill>
        <p:spPr>
          <a:xfrm>
            <a:off x="111757" y="2879711"/>
            <a:ext cx="4479658" cy="2738773"/>
          </a:xfrm>
          <a:prstGeom prst="rect">
            <a:avLst/>
          </a:prstGeom>
        </p:spPr>
      </p:pic>
      <p:sp>
        <p:nvSpPr>
          <p:cNvPr id="13" name="TextBox 12">
            <a:extLst>
              <a:ext uri="{FF2B5EF4-FFF2-40B4-BE49-F238E27FC236}">
                <a16:creationId xmlns:a16="http://schemas.microsoft.com/office/drawing/2014/main" id="{AA83D86B-FF8C-D2B5-2624-B4D80F63FD8C}"/>
              </a:ext>
            </a:extLst>
          </p:cNvPr>
          <p:cNvSpPr txBox="1"/>
          <p:nvPr/>
        </p:nvSpPr>
        <p:spPr>
          <a:xfrm>
            <a:off x="111758" y="5657969"/>
            <a:ext cx="4479657" cy="1169551"/>
          </a:xfrm>
          <a:prstGeom prst="rect">
            <a:avLst/>
          </a:prstGeom>
          <a:noFill/>
        </p:spPr>
        <p:txBody>
          <a:bodyPr wrap="square">
            <a:spAutoFit/>
          </a:bodyPr>
          <a:lstStyle/>
          <a:p>
            <a:pPr marL="285750" indent="-285750" algn="just">
              <a:buFont typeface="Wingdings" panose="05000000000000000000" pitchFamily="2" charset="2"/>
              <a:buChar char="ü"/>
            </a:pPr>
            <a:r>
              <a:rPr lang="en-GB" sz="1400" dirty="0"/>
              <a:t>The growth of e-mobility makes value creation in the supplier network more important than ever, both in terms of CO2 emissions and the sourcing of critical raw materials, such as those required for battery cell mass production. </a:t>
            </a:r>
            <a:r>
              <a:rPr lang="en-GB" sz="1400" b="1" dirty="0"/>
              <a:t>(Automotive World, 2020)</a:t>
            </a:r>
          </a:p>
        </p:txBody>
      </p:sp>
      <p:sp>
        <p:nvSpPr>
          <p:cNvPr id="15" name="TextBox 14">
            <a:extLst>
              <a:ext uri="{FF2B5EF4-FFF2-40B4-BE49-F238E27FC236}">
                <a16:creationId xmlns:a16="http://schemas.microsoft.com/office/drawing/2014/main" id="{DD6AE565-DFDE-E535-6CB6-54E519FEA2E8}"/>
              </a:ext>
            </a:extLst>
          </p:cNvPr>
          <p:cNvSpPr txBox="1"/>
          <p:nvPr/>
        </p:nvSpPr>
        <p:spPr>
          <a:xfrm>
            <a:off x="4968240" y="772160"/>
            <a:ext cx="7112000" cy="738664"/>
          </a:xfrm>
          <a:prstGeom prst="rect">
            <a:avLst/>
          </a:prstGeom>
          <a:noFill/>
        </p:spPr>
        <p:txBody>
          <a:bodyPr wrap="square">
            <a:spAutoFit/>
          </a:bodyPr>
          <a:lstStyle/>
          <a:p>
            <a:pPr marL="285750" indent="-285750" algn="just">
              <a:buFont typeface="Wingdings" panose="05000000000000000000" pitchFamily="2" charset="2"/>
              <a:buChar char="ü"/>
            </a:pPr>
            <a:r>
              <a:rPr lang="en-US" sz="1400" dirty="0"/>
              <a:t>For example, Cobalt is a raw material that is procured for the production of high and low voltage next generation batteries to generate green electricity and was installed in the BMW iX electric car model. </a:t>
            </a:r>
            <a:r>
              <a:rPr lang="en-GB" sz="1400" b="1" dirty="0"/>
              <a:t>(BMW Group, 2019)</a:t>
            </a:r>
          </a:p>
        </p:txBody>
      </p:sp>
      <p:pic>
        <p:nvPicPr>
          <p:cNvPr id="17" name="Picture 16" descr="A picture containing text, clipart&#10;&#10;Description automatically generated">
            <a:extLst>
              <a:ext uri="{FF2B5EF4-FFF2-40B4-BE49-F238E27FC236}">
                <a16:creationId xmlns:a16="http://schemas.microsoft.com/office/drawing/2014/main" id="{3E294368-0896-3103-1085-324172CD3E86}"/>
              </a:ext>
            </a:extLst>
          </p:cNvPr>
          <p:cNvPicPr>
            <a:picLocks noChangeAspect="1"/>
          </p:cNvPicPr>
          <p:nvPr/>
        </p:nvPicPr>
        <p:blipFill rotWithShape="1">
          <a:blip r:embed="rId4">
            <a:extLst>
              <a:ext uri="{28A0092B-C50C-407E-A947-70E740481C1C}">
                <a14:useLocalDpi xmlns:a14="http://schemas.microsoft.com/office/drawing/2010/main" val="0"/>
              </a:ext>
            </a:extLst>
          </a:blip>
          <a:srcRect l="12097" t="19147" r="61831" b="18824"/>
          <a:stretch/>
        </p:blipFill>
        <p:spPr>
          <a:xfrm>
            <a:off x="8415791" y="1826230"/>
            <a:ext cx="574040" cy="568123"/>
          </a:xfrm>
          <a:prstGeom prst="rect">
            <a:avLst/>
          </a:prstGeom>
        </p:spPr>
      </p:pic>
      <p:pic>
        <p:nvPicPr>
          <p:cNvPr id="25" name="Picture 24" descr="Shape">
            <a:extLst>
              <a:ext uri="{FF2B5EF4-FFF2-40B4-BE49-F238E27FC236}">
                <a16:creationId xmlns:a16="http://schemas.microsoft.com/office/drawing/2014/main" id="{48627792-04A7-B70F-1A89-D28180BD4F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384" y="1848682"/>
            <a:ext cx="784677" cy="523220"/>
          </a:xfrm>
          <a:prstGeom prst="rect">
            <a:avLst/>
          </a:prstGeom>
        </p:spPr>
      </p:pic>
      <p:pic>
        <p:nvPicPr>
          <p:cNvPr id="27" name="Picture 26" descr="Logo&#10;&#10;Description automatically generated">
            <a:extLst>
              <a:ext uri="{FF2B5EF4-FFF2-40B4-BE49-F238E27FC236}">
                <a16:creationId xmlns:a16="http://schemas.microsoft.com/office/drawing/2014/main" id="{77D248FF-E926-682D-F0BA-8C0E23D730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95562" y="1848682"/>
            <a:ext cx="784677" cy="523220"/>
          </a:xfrm>
          <a:prstGeom prst="rect">
            <a:avLst/>
          </a:prstGeom>
        </p:spPr>
      </p:pic>
      <p:sp>
        <p:nvSpPr>
          <p:cNvPr id="28" name="TextBox 27">
            <a:extLst>
              <a:ext uri="{FF2B5EF4-FFF2-40B4-BE49-F238E27FC236}">
                <a16:creationId xmlns:a16="http://schemas.microsoft.com/office/drawing/2014/main" id="{E8CD3375-EE1A-B3C1-16BB-41A7CC8C23C3}"/>
              </a:ext>
            </a:extLst>
          </p:cNvPr>
          <p:cNvSpPr txBox="1"/>
          <p:nvPr/>
        </p:nvSpPr>
        <p:spPr>
          <a:xfrm>
            <a:off x="5045462" y="2289833"/>
            <a:ext cx="1476737" cy="307777"/>
          </a:xfrm>
          <a:prstGeom prst="rect">
            <a:avLst/>
          </a:prstGeom>
          <a:noFill/>
        </p:spPr>
        <p:txBody>
          <a:bodyPr wrap="square" rtlCol="0">
            <a:spAutoFit/>
          </a:bodyPr>
          <a:lstStyle/>
          <a:p>
            <a:r>
              <a:rPr lang="en-GB" sz="1400" dirty="0"/>
              <a:t>Morocco mines</a:t>
            </a:r>
          </a:p>
        </p:txBody>
      </p:sp>
      <p:sp>
        <p:nvSpPr>
          <p:cNvPr id="30" name="TextBox 29">
            <a:extLst>
              <a:ext uri="{FF2B5EF4-FFF2-40B4-BE49-F238E27FC236}">
                <a16:creationId xmlns:a16="http://schemas.microsoft.com/office/drawing/2014/main" id="{8379C4B0-EAE3-246F-8451-E740FAC22211}"/>
              </a:ext>
            </a:extLst>
          </p:cNvPr>
          <p:cNvSpPr txBox="1"/>
          <p:nvPr/>
        </p:nvSpPr>
        <p:spPr>
          <a:xfrm>
            <a:off x="10883423" y="2321555"/>
            <a:ext cx="1308577" cy="307777"/>
          </a:xfrm>
          <a:prstGeom prst="rect">
            <a:avLst/>
          </a:prstGeom>
          <a:noFill/>
        </p:spPr>
        <p:txBody>
          <a:bodyPr wrap="square">
            <a:spAutoFit/>
          </a:bodyPr>
          <a:lstStyle/>
          <a:p>
            <a:r>
              <a:rPr lang="en-GB" sz="1400" dirty="0"/>
              <a:t>Australia mines</a:t>
            </a:r>
          </a:p>
        </p:txBody>
      </p:sp>
      <p:sp>
        <p:nvSpPr>
          <p:cNvPr id="40" name="Arrow: Right 39">
            <a:extLst>
              <a:ext uri="{FF2B5EF4-FFF2-40B4-BE49-F238E27FC236}">
                <a16:creationId xmlns:a16="http://schemas.microsoft.com/office/drawing/2014/main" id="{9AF1B69D-1452-7F1B-A70D-F528AA515D72}"/>
              </a:ext>
            </a:extLst>
          </p:cNvPr>
          <p:cNvSpPr/>
          <p:nvPr/>
        </p:nvSpPr>
        <p:spPr>
          <a:xfrm>
            <a:off x="6234611" y="1954260"/>
            <a:ext cx="2056629" cy="3077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200" dirty="0"/>
              <a:t>Procuring Cobalt</a:t>
            </a:r>
          </a:p>
        </p:txBody>
      </p:sp>
      <p:sp>
        <p:nvSpPr>
          <p:cNvPr id="42" name="Arrow: Left 41">
            <a:extLst>
              <a:ext uri="{FF2B5EF4-FFF2-40B4-BE49-F238E27FC236}">
                <a16:creationId xmlns:a16="http://schemas.microsoft.com/office/drawing/2014/main" id="{368D423B-99AD-3352-8510-55D9D39E667C}"/>
              </a:ext>
            </a:extLst>
          </p:cNvPr>
          <p:cNvSpPr/>
          <p:nvPr/>
        </p:nvSpPr>
        <p:spPr>
          <a:xfrm>
            <a:off x="9114382" y="1946404"/>
            <a:ext cx="2056629" cy="302034"/>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200" dirty="0"/>
              <a:t>Procuring Cobalt</a:t>
            </a:r>
          </a:p>
        </p:txBody>
      </p:sp>
      <p:sp>
        <p:nvSpPr>
          <p:cNvPr id="4" name="TextBox 3">
            <a:extLst>
              <a:ext uri="{FF2B5EF4-FFF2-40B4-BE49-F238E27FC236}">
                <a16:creationId xmlns:a16="http://schemas.microsoft.com/office/drawing/2014/main" id="{24E46C67-9EC9-26C4-0032-CD2BFA372B0E}"/>
              </a:ext>
            </a:extLst>
          </p:cNvPr>
          <p:cNvSpPr txBox="1"/>
          <p:nvPr/>
        </p:nvSpPr>
        <p:spPr>
          <a:xfrm>
            <a:off x="5045461" y="2773422"/>
            <a:ext cx="7034777" cy="954107"/>
          </a:xfrm>
          <a:prstGeom prst="rect">
            <a:avLst/>
          </a:prstGeom>
          <a:noFill/>
        </p:spPr>
        <p:txBody>
          <a:bodyPr wrap="square">
            <a:spAutoFit/>
          </a:bodyPr>
          <a:lstStyle/>
          <a:p>
            <a:pPr marL="285750" indent="-285750" algn="just">
              <a:buFont typeface="Wingdings" panose="05000000000000000000" pitchFamily="2" charset="2"/>
              <a:buChar char="ü"/>
            </a:pPr>
            <a:r>
              <a:rPr lang="en-GB" sz="1400" dirty="0"/>
              <a:t>Earlier, BMW used to purchase cobalt-containing battery cells but, in recent years in order to increase supply chain transparency and traceability it directly procures cobalt mainly from mines in Australia and Morocco but also from 10 other refineries/smelters. </a:t>
            </a:r>
            <a:r>
              <a:rPr lang="en-GB" sz="1400" b="1" dirty="0"/>
              <a:t>(BMW Group, 2019)</a:t>
            </a:r>
          </a:p>
        </p:txBody>
      </p:sp>
      <p:sp>
        <p:nvSpPr>
          <p:cNvPr id="46" name="TextBox 45">
            <a:extLst>
              <a:ext uri="{FF2B5EF4-FFF2-40B4-BE49-F238E27FC236}">
                <a16:creationId xmlns:a16="http://schemas.microsoft.com/office/drawing/2014/main" id="{EF8D9AB2-C069-9A29-FBBB-1C7257C5059E}"/>
              </a:ext>
            </a:extLst>
          </p:cNvPr>
          <p:cNvSpPr txBox="1"/>
          <p:nvPr/>
        </p:nvSpPr>
        <p:spPr>
          <a:xfrm>
            <a:off x="5237965" y="4966332"/>
            <a:ext cx="2492102" cy="1815882"/>
          </a:xfrm>
          <a:prstGeom prst="rect">
            <a:avLst/>
          </a:prstGeom>
          <a:noFill/>
          <a:ln w="19050">
            <a:solidFill>
              <a:srgbClr val="92D050"/>
            </a:solidFill>
          </a:ln>
        </p:spPr>
        <p:txBody>
          <a:bodyPr wrap="square">
            <a:spAutoFit/>
          </a:bodyPr>
          <a:lstStyle/>
          <a:p>
            <a:pPr algn="just"/>
            <a:r>
              <a:rPr lang="en-US" sz="1400" dirty="0"/>
              <a:t>First problem, in sourcing cobalt is to ensure cobalt extraction and processing takes place in compliance with sustainability standards and to avoid problems with working conditions, e.g., child labour, forced labour, bribery etc.</a:t>
            </a:r>
            <a:endParaRPr lang="en-GB" sz="1400" dirty="0"/>
          </a:p>
        </p:txBody>
      </p:sp>
      <p:sp>
        <p:nvSpPr>
          <p:cNvPr id="47" name="TextBox 46">
            <a:extLst>
              <a:ext uri="{FF2B5EF4-FFF2-40B4-BE49-F238E27FC236}">
                <a16:creationId xmlns:a16="http://schemas.microsoft.com/office/drawing/2014/main" id="{182D9226-EF1D-7A2C-93F8-68C3018A2CAE}"/>
              </a:ext>
            </a:extLst>
          </p:cNvPr>
          <p:cNvSpPr txBox="1"/>
          <p:nvPr/>
        </p:nvSpPr>
        <p:spPr>
          <a:xfrm>
            <a:off x="8976165" y="4972366"/>
            <a:ext cx="3104073" cy="1815882"/>
          </a:xfrm>
          <a:prstGeom prst="rect">
            <a:avLst/>
          </a:prstGeom>
          <a:noFill/>
          <a:ln w="19050">
            <a:solidFill>
              <a:srgbClr val="92D050"/>
            </a:solidFill>
          </a:ln>
        </p:spPr>
        <p:txBody>
          <a:bodyPr wrap="square">
            <a:spAutoFit/>
          </a:bodyPr>
          <a:lstStyle/>
          <a:p>
            <a:pPr algn="just"/>
            <a:r>
              <a:rPr lang="en-US" sz="1400" dirty="0"/>
              <a:t>Another problem is supplier selection process for quality assurance, direct and indirect costs, reliability, delivery or lead time and price negotiation of Cobalt. Hence, selection of such a potential supplier who operates in socially and environmentally responsible manner is critically important to an organization.</a:t>
            </a:r>
            <a:endParaRPr lang="en-GB" sz="1400" dirty="0"/>
          </a:p>
        </p:txBody>
      </p:sp>
      <p:sp>
        <p:nvSpPr>
          <p:cNvPr id="48" name="TextBox 47">
            <a:extLst>
              <a:ext uri="{FF2B5EF4-FFF2-40B4-BE49-F238E27FC236}">
                <a16:creationId xmlns:a16="http://schemas.microsoft.com/office/drawing/2014/main" id="{90024AC1-F358-16AD-ED4C-A696B7B1655F}"/>
              </a:ext>
            </a:extLst>
          </p:cNvPr>
          <p:cNvSpPr txBox="1"/>
          <p:nvPr/>
        </p:nvSpPr>
        <p:spPr>
          <a:xfrm>
            <a:off x="6402823" y="3864552"/>
            <a:ext cx="3776833" cy="553998"/>
          </a:xfrm>
          <a:prstGeom prst="rect">
            <a:avLst/>
          </a:prstGeom>
          <a:ln w="28575"/>
        </p:spPr>
        <p:style>
          <a:lnRef idx="2">
            <a:schemeClr val="accent6"/>
          </a:lnRef>
          <a:fillRef idx="1">
            <a:schemeClr val="lt1"/>
          </a:fillRef>
          <a:effectRef idx="0">
            <a:schemeClr val="accent6"/>
          </a:effectRef>
          <a:fontRef idx="minor">
            <a:schemeClr val="dk1"/>
          </a:fontRef>
        </p:style>
        <p:txBody>
          <a:bodyPr wrap="square" rtlCol="0">
            <a:spAutoFit/>
          </a:bodyPr>
          <a:lstStyle/>
          <a:p>
            <a:r>
              <a:rPr lang="en-GB" b="1" dirty="0"/>
              <a:t>Potential problems in sourcing Cobalt  </a:t>
            </a:r>
            <a:r>
              <a:rPr lang="en-GB" sz="1200" b="1" i="1" dirty="0"/>
              <a:t>Source : </a:t>
            </a:r>
            <a:r>
              <a:rPr lang="en-GB" sz="1200" dirty="0">
                <a:solidFill>
                  <a:schemeClr val="tx1"/>
                </a:solidFill>
                <a:hlinkClick r:id="rId7">
                  <a:extLst>
                    <a:ext uri="{A12FA001-AC4F-418D-AE19-62706E023703}">
                      <ahyp:hlinkClr xmlns:ahyp="http://schemas.microsoft.com/office/drawing/2018/hyperlinkcolor" val="tx"/>
                    </a:ext>
                  </a:extLst>
                </a:hlinkClick>
              </a:rPr>
              <a:t>Cobalt. (bmwgroup.com)</a:t>
            </a:r>
            <a:endParaRPr lang="en-GB" b="1" i="1" dirty="0">
              <a:solidFill>
                <a:schemeClr val="tx1"/>
              </a:solidFill>
            </a:endParaRPr>
          </a:p>
        </p:txBody>
      </p:sp>
      <p:cxnSp>
        <p:nvCxnSpPr>
          <p:cNvPr id="50" name="Straight Arrow Connector 49">
            <a:extLst>
              <a:ext uri="{FF2B5EF4-FFF2-40B4-BE49-F238E27FC236}">
                <a16:creationId xmlns:a16="http://schemas.microsoft.com/office/drawing/2014/main" id="{1C0EDBAB-EDD0-E908-4ACB-739E8A78D305}"/>
              </a:ext>
            </a:extLst>
          </p:cNvPr>
          <p:cNvCxnSpPr>
            <a:cxnSpLocks/>
            <a:stCxn id="48" idx="2"/>
            <a:endCxn id="47" idx="0"/>
          </p:cNvCxnSpPr>
          <p:nvPr/>
        </p:nvCxnSpPr>
        <p:spPr>
          <a:xfrm>
            <a:off x="8291240" y="4418550"/>
            <a:ext cx="2236962" cy="5538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1BD066C-1AAF-AB06-45DD-11A3C9CC48F0}"/>
              </a:ext>
            </a:extLst>
          </p:cNvPr>
          <p:cNvCxnSpPr>
            <a:cxnSpLocks/>
            <a:stCxn id="48" idx="2"/>
            <a:endCxn id="46" idx="0"/>
          </p:cNvCxnSpPr>
          <p:nvPr/>
        </p:nvCxnSpPr>
        <p:spPr>
          <a:xfrm flipH="1">
            <a:off x="6484016" y="4418550"/>
            <a:ext cx="1807224" cy="5477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179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8D5FE4-BF13-FA82-A273-0DC447A07565}"/>
              </a:ext>
            </a:extLst>
          </p:cNvPr>
          <p:cNvSpPr txBox="1"/>
          <p:nvPr/>
        </p:nvSpPr>
        <p:spPr>
          <a:xfrm>
            <a:off x="21572" y="-41412"/>
            <a:ext cx="6823198" cy="400110"/>
          </a:xfrm>
          <a:prstGeom prst="rect">
            <a:avLst/>
          </a:prstGeom>
          <a:noFill/>
        </p:spPr>
        <p:txBody>
          <a:bodyPr wrap="square">
            <a:spAutoFit/>
          </a:bodyPr>
          <a:lstStyle/>
          <a:p>
            <a:r>
              <a:rPr lang="en-GB" sz="2000" b="1" u="sng" dirty="0"/>
              <a:t>SUPPLIER SELECTION PROCESS FOR COBALT </a:t>
            </a:r>
          </a:p>
        </p:txBody>
      </p:sp>
      <p:pic>
        <p:nvPicPr>
          <p:cNvPr id="10" name="Picture 9">
            <a:extLst>
              <a:ext uri="{FF2B5EF4-FFF2-40B4-BE49-F238E27FC236}">
                <a16:creationId xmlns:a16="http://schemas.microsoft.com/office/drawing/2014/main" id="{940B210B-FC7E-58FF-0AB2-E42D866B1CDD}"/>
              </a:ext>
            </a:extLst>
          </p:cNvPr>
          <p:cNvPicPr>
            <a:picLocks noChangeAspect="1"/>
          </p:cNvPicPr>
          <p:nvPr/>
        </p:nvPicPr>
        <p:blipFill rotWithShape="1">
          <a:blip r:embed="rId3"/>
          <a:srcRect l="2848" t="1280" r="2848" b="4041"/>
          <a:stretch/>
        </p:blipFill>
        <p:spPr>
          <a:xfrm>
            <a:off x="5850054" y="5115049"/>
            <a:ext cx="1892901" cy="1570220"/>
          </a:xfrm>
          <a:prstGeom prst="rect">
            <a:avLst/>
          </a:prstGeom>
        </p:spPr>
      </p:pic>
      <p:sp>
        <p:nvSpPr>
          <p:cNvPr id="11" name="TextBox 10">
            <a:extLst>
              <a:ext uri="{FF2B5EF4-FFF2-40B4-BE49-F238E27FC236}">
                <a16:creationId xmlns:a16="http://schemas.microsoft.com/office/drawing/2014/main" id="{22D97FA8-31B4-EA1C-0E14-B7B940834A3E}"/>
              </a:ext>
            </a:extLst>
          </p:cNvPr>
          <p:cNvSpPr txBox="1"/>
          <p:nvPr/>
        </p:nvSpPr>
        <p:spPr>
          <a:xfrm>
            <a:off x="5771211" y="6676802"/>
            <a:ext cx="1496070" cy="230832"/>
          </a:xfrm>
          <a:prstGeom prst="rect">
            <a:avLst/>
          </a:prstGeom>
          <a:noFill/>
        </p:spPr>
        <p:txBody>
          <a:bodyPr wrap="square">
            <a:spAutoFit/>
          </a:bodyPr>
          <a:lstStyle/>
          <a:p>
            <a:r>
              <a:rPr lang="en-GB" sz="900" b="1" i="1" dirty="0"/>
              <a:t>Source: </a:t>
            </a:r>
            <a:r>
              <a:rPr lang="en-GB" sz="900" dirty="0"/>
              <a:t>(BMW Group, 2019)</a:t>
            </a:r>
          </a:p>
        </p:txBody>
      </p:sp>
      <p:cxnSp>
        <p:nvCxnSpPr>
          <p:cNvPr id="12" name="Straight Arrow Connector 11">
            <a:extLst>
              <a:ext uri="{FF2B5EF4-FFF2-40B4-BE49-F238E27FC236}">
                <a16:creationId xmlns:a16="http://schemas.microsoft.com/office/drawing/2014/main" id="{2069F78F-E5B7-036D-1754-4EEE70764265}"/>
              </a:ext>
            </a:extLst>
          </p:cNvPr>
          <p:cNvCxnSpPr>
            <a:cxnSpLocks/>
          </p:cNvCxnSpPr>
          <p:nvPr/>
        </p:nvCxnSpPr>
        <p:spPr>
          <a:xfrm>
            <a:off x="3462046" y="5801689"/>
            <a:ext cx="238597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B9F9482F-606E-3384-6E1E-792437A658D2}"/>
              </a:ext>
            </a:extLst>
          </p:cNvPr>
          <p:cNvCxnSpPr>
            <a:cxnSpLocks/>
          </p:cNvCxnSpPr>
          <p:nvPr/>
        </p:nvCxnSpPr>
        <p:spPr>
          <a:xfrm>
            <a:off x="3511186" y="6543902"/>
            <a:ext cx="2336837"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949F73BC-2C2B-A032-773A-3AB39994B760}"/>
              </a:ext>
            </a:extLst>
          </p:cNvPr>
          <p:cNvSpPr txBox="1"/>
          <p:nvPr/>
        </p:nvSpPr>
        <p:spPr>
          <a:xfrm>
            <a:off x="3645934" y="6523737"/>
            <a:ext cx="2069515" cy="230830"/>
          </a:xfrm>
          <a:prstGeom prst="rect">
            <a:avLst/>
          </a:prstGeom>
          <a:noFill/>
        </p:spPr>
        <p:txBody>
          <a:bodyPr wrap="square">
            <a:spAutoFit/>
          </a:bodyPr>
          <a:lstStyle/>
          <a:p>
            <a:r>
              <a:rPr lang="en-GB" sz="900" dirty="0"/>
              <a:t>External auditor – PwC (Umicore, 2020)</a:t>
            </a:r>
          </a:p>
        </p:txBody>
      </p:sp>
      <p:sp>
        <p:nvSpPr>
          <p:cNvPr id="15" name="TextBox 14">
            <a:extLst>
              <a:ext uri="{FF2B5EF4-FFF2-40B4-BE49-F238E27FC236}">
                <a16:creationId xmlns:a16="http://schemas.microsoft.com/office/drawing/2014/main" id="{0096A09F-7DDE-E93F-FA3D-0034E7E9D220}"/>
              </a:ext>
            </a:extLst>
          </p:cNvPr>
          <p:cNvSpPr txBox="1"/>
          <p:nvPr/>
        </p:nvSpPr>
        <p:spPr>
          <a:xfrm>
            <a:off x="3625678" y="5810866"/>
            <a:ext cx="2069515" cy="230813"/>
          </a:xfrm>
          <a:prstGeom prst="rect">
            <a:avLst/>
          </a:prstGeom>
          <a:noFill/>
        </p:spPr>
        <p:txBody>
          <a:bodyPr wrap="square">
            <a:spAutoFit/>
          </a:bodyPr>
          <a:lstStyle/>
          <a:p>
            <a:r>
              <a:rPr lang="en-GB" sz="900" dirty="0"/>
              <a:t>DNV GL auditor - (Huayou Cobalt , 2017)</a:t>
            </a:r>
          </a:p>
        </p:txBody>
      </p:sp>
      <p:sp>
        <p:nvSpPr>
          <p:cNvPr id="16" name="TextBox 15">
            <a:extLst>
              <a:ext uri="{FF2B5EF4-FFF2-40B4-BE49-F238E27FC236}">
                <a16:creationId xmlns:a16="http://schemas.microsoft.com/office/drawing/2014/main" id="{0F7304E5-7DB6-2BDF-B84A-FEC560278964}"/>
              </a:ext>
            </a:extLst>
          </p:cNvPr>
          <p:cNvSpPr txBox="1"/>
          <p:nvPr/>
        </p:nvSpPr>
        <p:spPr>
          <a:xfrm rot="16200000">
            <a:off x="2811421" y="5904547"/>
            <a:ext cx="1170793" cy="246221"/>
          </a:xfrm>
          <a:prstGeom prst="rect">
            <a:avLst/>
          </a:prstGeom>
          <a:noFill/>
        </p:spPr>
        <p:txBody>
          <a:bodyPr wrap="square" rtlCol="0">
            <a:spAutoFit/>
          </a:bodyPr>
          <a:lstStyle/>
          <a:p>
            <a:r>
              <a:rPr lang="en-GB" sz="1000" b="1" u="sng" dirty="0"/>
              <a:t>BMW Audits</a:t>
            </a:r>
          </a:p>
        </p:txBody>
      </p:sp>
      <p:graphicFrame>
        <p:nvGraphicFramePr>
          <p:cNvPr id="18" name="Diagram 17">
            <a:extLst>
              <a:ext uri="{FF2B5EF4-FFF2-40B4-BE49-F238E27FC236}">
                <a16:creationId xmlns:a16="http://schemas.microsoft.com/office/drawing/2014/main" id="{AF7E789E-805E-0DE3-D834-5946B15034FF}"/>
              </a:ext>
            </a:extLst>
          </p:cNvPr>
          <p:cNvGraphicFramePr/>
          <p:nvPr>
            <p:extLst>
              <p:ext uri="{D42A27DB-BD31-4B8C-83A1-F6EECF244321}">
                <p14:modId xmlns:p14="http://schemas.microsoft.com/office/powerpoint/2010/main" val="1812016958"/>
              </p:ext>
            </p:extLst>
          </p:nvPr>
        </p:nvGraphicFramePr>
        <p:xfrm>
          <a:off x="1118499" y="313167"/>
          <a:ext cx="7633881" cy="43585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24" name="Straight Connector 23">
            <a:extLst>
              <a:ext uri="{FF2B5EF4-FFF2-40B4-BE49-F238E27FC236}">
                <a16:creationId xmlns:a16="http://schemas.microsoft.com/office/drawing/2014/main" id="{55E7CB42-2377-453C-C531-3BD001A0023E}"/>
              </a:ext>
            </a:extLst>
          </p:cNvPr>
          <p:cNvCxnSpPr/>
          <p:nvPr/>
        </p:nvCxnSpPr>
        <p:spPr>
          <a:xfrm flipH="1" flipV="1">
            <a:off x="7732795" y="-2051"/>
            <a:ext cx="14775" cy="6868071"/>
          </a:xfrm>
          <a:prstGeom prst="line">
            <a:avLst/>
          </a:prstGeom>
        </p:spPr>
        <p:style>
          <a:lnRef idx="3">
            <a:schemeClr val="dk1"/>
          </a:lnRef>
          <a:fillRef idx="0">
            <a:schemeClr val="dk1"/>
          </a:fillRef>
          <a:effectRef idx="2">
            <a:schemeClr val="dk1"/>
          </a:effectRef>
          <a:fontRef idx="minor">
            <a:schemeClr val="tx1"/>
          </a:fontRef>
        </p:style>
      </p:cxnSp>
      <p:pic>
        <p:nvPicPr>
          <p:cNvPr id="26" name="Picture 25">
            <a:extLst>
              <a:ext uri="{FF2B5EF4-FFF2-40B4-BE49-F238E27FC236}">
                <a16:creationId xmlns:a16="http://schemas.microsoft.com/office/drawing/2014/main" id="{8F984484-3924-ABEE-7DAF-E50F730474B2}"/>
              </a:ext>
            </a:extLst>
          </p:cNvPr>
          <p:cNvPicPr>
            <a:picLocks noChangeAspect="1"/>
          </p:cNvPicPr>
          <p:nvPr/>
        </p:nvPicPr>
        <p:blipFill rotWithShape="1">
          <a:blip r:embed="rId9"/>
          <a:srcRect l="2120" t="2209" r="1826" b="3104"/>
          <a:stretch/>
        </p:blipFill>
        <p:spPr>
          <a:xfrm>
            <a:off x="7760134" y="3001756"/>
            <a:ext cx="4431866" cy="3604661"/>
          </a:xfrm>
          <a:prstGeom prst="rect">
            <a:avLst/>
          </a:prstGeom>
        </p:spPr>
      </p:pic>
      <p:sp>
        <p:nvSpPr>
          <p:cNvPr id="27" name="TextBox 26">
            <a:extLst>
              <a:ext uri="{FF2B5EF4-FFF2-40B4-BE49-F238E27FC236}">
                <a16:creationId xmlns:a16="http://schemas.microsoft.com/office/drawing/2014/main" id="{D84BE862-44D7-B6EA-3F42-C8A297023A80}"/>
              </a:ext>
            </a:extLst>
          </p:cNvPr>
          <p:cNvSpPr txBox="1"/>
          <p:nvPr/>
        </p:nvSpPr>
        <p:spPr>
          <a:xfrm>
            <a:off x="7732795" y="6591901"/>
            <a:ext cx="4466454" cy="261610"/>
          </a:xfrm>
          <a:prstGeom prst="rect">
            <a:avLst/>
          </a:prstGeom>
          <a:noFill/>
        </p:spPr>
        <p:txBody>
          <a:bodyPr wrap="square">
            <a:spAutoFit/>
          </a:bodyPr>
          <a:lstStyle/>
          <a:p>
            <a:r>
              <a:rPr lang="en-GB" sz="1050" b="1" i="1" dirty="0"/>
              <a:t>Source: </a:t>
            </a:r>
            <a:r>
              <a:rPr lang="en-GB" sz="1050" b="0" i="0" dirty="0">
                <a:solidFill>
                  <a:srgbClr val="2E2E2E"/>
                </a:solidFill>
                <a:effectLst/>
                <a:latin typeface="ElsevierGulliver"/>
              </a:rPr>
              <a:t>The supplier selection framework </a:t>
            </a:r>
            <a:r>
              <a:rPr lang="da-DK" sz="1050" b="1" dirty="0"/>
              <a:t>(de Boer et al., 2001)</a:t>
            </a:r>
            <a:endParaRPr lang="en-GB" sz="1050" b="1" dirty="0"/>
          </a:p>
        </p:txBody>
      </p:sp>
      <p:cxnSp>
        <p:nvCxnSpPr>
          <p:cNvPr id="29" name="Straight Connector 28">
            <a:extLst>
              <a:ext uri="{FF2B5EF4-FFF2-40B4-BE49-F238E27FC236}">
                <a16:creationId xmlns:a16="http://schemas.microsoft.com/office/drawing/2014/main" id="{150EFDAA-4238-EC21-55C2-FA7D0E710CED}"/>
              </a:ext>
            </a:extLst>
          </p:cNvPr>
          <p:cNvCxnSpPr/>
          <p:nvPr/>
        </p:nvCxnSpPr>
        <p:spPr>
          <a:xfrm flipH="1">
            <a:off x="7732795" y="2980268"/>
            <a:ext cx="4459205" cy="0"/>
          </a:xfrm>
          <a:prstGeom prst="line">
            <a:avLst/>
          </a:prstGeom>
        </p:spPr>
        <p:style>
          <a:lnRef idx="3">
            <a:schemeClr val="dk1"/>
          </a:lnRef>
          <a:fillRef idx="0">
            <a:schemeClr val="dk1"/>
          </a:fillRef>
          <a:effectRef idx="2">
            <a:schemeClr val="dk1"/>
          </a:effectRef>
          <a:fontRef idx="minor">
            <a:schemeClr val="tx1"/>
          </a:fontRef>
        </p:style>
      </p:cxnSp>
      <p:pic>
        <p:nvPicPr>
          <p:cNvPr id="30" name="Picture 2" descr="The Kraljic Portfolio Purchasing Model: Assessing Risk and Maximizing ...">
            <a:extLst>
              <a:ext uri="{FF2B5EF4-FFF2-40B4-BE49-F238E27FC236}">
                <a16:creationId xmlns:a16="http://schemas.microsoft.com/office/drawing/2014/main" id="{FF3AB921-7B6D-3C08-3A7B-CC409C13BA5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4196" t="3514" r="431" b="3941"/>
          <a:stretch/>
        </p:blipFill>
        <p:spPr bwMode="auto">
          <a:xfrm>
            <a:off x="8016923" y="98279"/>
            <a:ext cx="2773844" cy="2615593"/>
          </a:xfrm>
          <a:prstGeom prst="rect">
            <a:avLst/>
          </a:prstGeom>
          <a:noFill/>
          <a:extLst>
            <a:ext uri="{909E8E84-426E-40DD-AFC4-6F175D3DCCD1}">
              <a14:hiddenFill xmlns:a14="http://schemas.microsoft.com/office/drawing/2010/main">
                <a:solidFill>
                  <a:srgbClr val="FFFFFF"/>
                </a:solidFill>
              </a14:hiddenFill>
            </a:ext>
          </a:extLst>
        </p:spPr>
      </p:pic>
      <p:sp>
        <p:nvSpPr>
          <p:cNvPr id="34" name="Oval 33">
            <a:extLst>
              <a:ext uri="{FF2B5EF4-FFF2-40B4-BE49-F238E27FC236}">
                <a16:creationId xmlns:a16="http://schemas.microsoft.com/office/drawing/2014/main" id="{98D8B9D7-3BF6-1D13-4CAC-F2FB9C10F131}"/>
              </a:ext>
            </a:extLst>
          </p:cNvPr>
          <p:cNvSpPr/>
          <p:nvPr/>
        </p:nvSpPr>
        <p:spPr>
          <a:xfrm>
            <a:off x="9694333" y="466603"/>
            <a:ext cx="855134" cy="65099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n w="22225">
                <a:solidFill>
                  <a:schemeClr val="accent2"/>
                </a:solidFill>
                <a:prstDash val="solid"/>
              </a:ln>
              <a:solidFill>
                <a:schemeClr val="accent2">
                  <a:lumMod val="40000"/>
                  <a:lumOff val="60000"/>
                </a:schemeClr>
              </a:solidFill>
            </a:endParaRPr>
          </a:p>
        </p:txBody>
      </p:sp>
      <p:sp>
        <p:nvSpPr>
          <p:cNvPr id="35" name="TextBox 34">
            <a:extLst>
              <a:ext uri="{FF2B5EF4-FFF2-40B4-BE49-F238E27FC236}">
                <a16:creationId xmlns:a16="http://schemas.microsoft.com/office/drawing/2014/main" id="{23039EF4-C3A1-CD2E-E702-7A095E76E47D}"/>
              </a:ext>
            </a:extLst>
          </p:cNvPr>
          <p:cNvSpPr txBox="1"/>
          <p:nvPr/>
        </p:nvSpPr>
        <p:spPr>
          <a:xfrm>
            <a:off x="11192933" y="336503"/>
            <a:ext cx="956823" cy="369332"/>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GB" b="1" dirty="0">
                <a:solidFill>
                  <a:schemeClr val="bg1"/>
                </a:solidFill>
              </a:rPr>
              <a:t>COBALT</a:t>
            </a:r>
          </a:p>
        </p:txBody>
      </p:sp>
      <p:cxnSp>
        <p:nvCxnSpPr>
          <p:cNvPr id="37" name="Straight Arrow Connector 36">
            <a:extLst>
              <a:ext uri="{FF2B5EF4-FFF2-40B4-BE49-F238E27FC236}">
                <a16:creationId xmlns:a16="http://schemas.microsoft.com/office/drawing/2014/main" id="{72D7E35A-2FB6-50A0-3368-0E5514FF97D6}"/>
              </a:ext>
            </a:extLst>
          </p:cNvPr>
          <p:cNvCxnSpPr>
            <a:cxnSpLocks/>
            <a:stCxn id="34" idx="6"/>
            <a:endCxn id="35" idx="1"/>
          </p:cNvCxnSpPr>
          <p:nvPr/>
        </p:nvCxnSpPr>
        <p:spPr>
          <a:xfrm flipV="1">
            <a:off x="10549467" y="521169"/>
            <a:ext cx="643466" cy="270933"/>
          </a:xfrm>
          <a:prstGeom prst="straightConnector1">
            <a:avLst/>
          </a:prstGeom>
          <a:ln w="38100">
            <a:solidFill>
              <a:srgbClr val="FF0000"/>
            </a:solidFill>
            <a:prstDash val="dash"/>
            <a:tailEnd type="triangle"/>
          </a:ln>
        </p:spPr>
        <p:style>
          <a:lnRef idx="3">
            <a:schemeClr val="dk1"/>
          </a:lnRef>
          <a:fillRef idx="0">
            <a:schemeClr val="dk1"/>
          </a:fillRef>
          <a:effectRef idx="2">
            <a:schemeClr val="dk1"/>
          </a:effectRef>
          <a:fontRef idx="minor">
            <a:schemeClr val="tx1"/>
          </a:fontRef>
        </p:style>
      </p:cxnSp>
      <p:sp>
        <p:nvSpPr>
          <p:cNvPr id="43" name="TextBox 42">
            <a:extLst>
              <a:ext uri="{FF2B5EF4-FFF2-40B4-BE49-F238E27FC236}">
                <a16:creationId xmlns:a16="http://schemas.microsoft.com/office/drawing/2014/main" id="{B51454F1-1F53-DDE6-1350-C738E66AB200}"/>
              </a:ext>
            </a:extLst>
          </p:cNvPr>
          <p:cNvSpPr txBox="1"/>
          <p:nvPr/>
        </p:nvSpPr>
        <p:spPr>
          <a:xfrm>
            <a:off x="7747570" y="2735359"/>
            <a:ext cx="3580830" cy="253916"/>
          </a:xfrm>
          <a:prstGeom prst="rect">
            <a:avLst/>
          </a:prstGeom>
          <a:noFill/>
        </p:spPr>
        <p:txBody>
          <a:bodyPr wrap="square">
            <a:spAutoFit/>
          </a:bodyPr>
          <a:lstStyle/>
          <a:p>
            <a:r>
              <a:rPr lang="en-GB" sz="1050" b="1" i="1" dirty="0"/>
              <a:t>Source: </a:t>
            </a:r>
            <a:r>
              <a:rPr lang="en-GB" sz="1050" dirty="0"/>
              <a:t>Kraljic purchasing portfolio matrix </a:t>
            </a:r>
            <a:r>
              <a:rPr lang="en-GB" sz="1050" b="1" dirty="0"/>
              <a:t>(Padhi et al., 2012)</a:t>
            </a:r>
          </a:p>
        </p:txBody>
      </p:sp>
      <p:sp>
        <p:nvSpPr>
          <p:cNvPr id="45" name="TextBox 44">
            <a:extLst>
              <a:ext uri="{FF2B5EF4-FFF2-40B4-BE49-F238E27FC236}">
                <a16:creationId xmlns:a16="http://schemas.microsoft.com/office/drawing/2014/main" id="{0D5CB114-B275-3724-83C0-D86CEFDA367B}"/>
              </a:ext>
            </a:extLst>
          </p:cNvPr>
          <p:cNvSpPr txBox="1"/>
          <p:nvPr/>
        </p:nvSpPr>
        <p:spPr>
          <a:xfrm>
            <a:off x="0" y="889860"/>
            <a:ext cx="2091563" cy="1077218"/>
          </a:xfrm>
          <a:prstGeom prst="rect">
            <a:avLst/>
          </a:prstGeom>
          <a:noFill/>
        </p:spPr>
        <p:txBody>
          <a:bodyPr wrap="square">
            <a:spAutoFit/>
          </a:bodyPr>
          <a:lstStyle/>
          <a:p>
            <a:pPr marL="171450" indent="-171450" algn="just">
              <a:buFont typeface="Wingdings" panose="05000000000000000000" pitchFamily="2" charset="2"/>
              <a:buChar char="ü"/>
            </a:pPr>
            <a:r>
              <a:rPr lang="en-GB" sz="800" dirty="0"/>
              <a:t>The  main objective of a good supplier selection is to find the appropriate supplier who can provide the buyer with the right quality products or services at the right price, in the right quantities at the right time. </a:t>
            </a:r>
            <a:r>
              <a:rPr lang="en-GB" sz="800" b="1" dirty="0"/>
              <a:t>(Taherdoost &amp; Brard, 2019)</a:t>
            </a:r>
          </a:p>
          <a:p>
            <a:pPr marL="171450" indent="-171450" algn="just">
              <a:buFont typeface="Wingdings" panose="05000000000000000000" pitchFamily="2" charset="2"/>
              <a:buChar char="ü"/>
            </a:pPr>
            <a:endParaRPr lang="en-GB" sz="800" dirty="0"/>
          </a:p>
        </p:txBody>
      </p:sp>
      <p:sp>
        <p:nvSpPr>
          <p:cNvPr id="47" name="TextBox 46">
            <a:extLst>
              <a:ext uri="{FF2B5EF4-FFF2-40B4-BE49-F238E27FC236}">
                <a16:creationId xmlns:a16="http://schemas.microsoft.com/office/drawing/2014/main" id="{33CE5086-5983-A6B1-96F6-0D897C1BD11E}"/>
              </a:ext>
            </a:extLst>
          </p:cNvPr>
          <p:cNvSpPr txBox="1"/>
          <p:nvPr/>
        </p:nvSpPr>
        <p:spPr>
          <a:xfrm>
            <a:off x="5508396" y="3437214"/>
            <a:ext cx="1206062" cy="1446550"/>
          </a:xfrm>
          <a:prstGeom prst="rect">
            <a:avLst/>
          </a:prstGeom>
          <a:noFill/>
        </p:spPr>
        <p:txBody>
          <a:bodyPr wrap="square">
            <a:spAutoFit/>
          </a:bodyPr>
          <a:lstStyle/>
          <a:p>
            <a:pPr marL="171450" indent="-171450">
              <a:buFont typeface="Wingdings" panose="05000000000000000000" pitchFamily="2" charset="2"/>
              <a:buChar char="ü"/>
            </a:pPr>
            <a:r>
              <a:rPr lang="en-US" sz="800" dirty="0"/>
              <a:t>One of the most crucial components in SCM is supplier selection; is a multiple criteria decision making (MCDM) problem which involves both qualitative and quantitative criteria. </a:t>
            </a:r>
            <a:r>
              <a:rPr lang="en-GB" sz="800" b="1" dirty="0"/>
              <a:t>(Mukherjee, 2017)</a:t>
            </a:r>
          </a:p>
        </p:txBody>
      </p:sp>
      <p:pic>
        <p:nvPicPr>
          <p:cNvPr id="19" name="Picture 18" descr="Diagram">
            <a:extLst>
              <a:ext uri="{FF2B5EF4-FFF2-40B4-BE49-F238E27FC236}">
                <a16:creationId xmlns:a16="http://schemas.microsoft.com/office/drawing/2014/main" id="{EED2E87A-F84D-9CD1-B072-E1B1A1D835D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0965" y="3849459"/>
            <a:ext cx="2941702" cy="1115141"/>
          </a:xfrm>
          <a:prstGeom prst="rect">
            <a:avLst/>
          </a:prstGeom>
        </p:spPr>
      </p:pic>
      <p:pic>
        <p:nvPicPr>
          <p:cNvPr id="21" name="Picture 20" descr="Diagram&#10;&#10;Description automatically generated">
            <a:extLst>
              <a:ext uri="{FF2B5EF4-FFF2-40B4-BE49-F238E27FC236}">
                <a16:creationId xmlns:a16="http://schemas.microsoft.com/office/drawing/2014/main" id="{F7BEE6DF-EC00-10AB-9E4B-14C5B82E462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2498" y="5325933"/>
            <a:ext cx="2950169" cy="1004316"/>
          </a:xfrm>
          <a:prstGeom prst="rect">
            <a:avLst/>
          </a:prstGeom>
        </p:spPr>
      </p:pic>
      <p:sp>
        <p:nvSpPr>
          <p:cNvPr id="22" name="Rectangle 21">
            <a:extLst>
              <a:ext uri="{FF2B5EF4-FFF2-40B4-BE49-F238E27FC236}">
                <a16:creationId xmlns:a16="http://schemas.microsoft.com/office/drawing/2014/main" id="{7D147A5C-A8DF-6626-FD64-406960968700}"/>
              </a:ext>
            </a:extLst>
          </p:cNvPr>
          <p:cNvSpPr/>
          <p:nvPr/>
        </p:nvSpPr>
        <p:spPr>
          <a:xfrm>
            <a:off x="100804" y="3779440"/>
            <a:ext cx="3126254" cy="2910743"/>
          </a:xfrm>
          <a:prstGeom prst="rect">
            <a:avLst/>
          </a:prstGeom>
          <a:noFill/>
          <a:ln w="1270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TextBox 24">
            <a:extLst>
              <a:ext uri="{FF2B5EF4-FFF2-40B4-BE49-F238E27FC236}">
                <a16:creationId xmlns:a16="http://schemas.microsoft.com/office/drawing/2014/main" id="{55D19B07-C517-283D-A026-79AFE5021773}"/>
              </a:ext>
            </a:extLst>
          </p:cNvPr>
          <p:cNvSpPr txBox="1"/>
          <p:nvPr/>
        </p:nvSpPr>
        <p:spPr>
          <a:xfrm>
            <a:off x="55497" y="6514136"/>
            <a:ext cx="1433238" cy="200055"/>
          </a:xfrm>
          <a:prstGeom prst="rect">
            <a:avLst/>
          </a:prstGeom>
          <a:noFill/>
        </p:spPr>
        <p:txBody>
          <a:bodyPr wrap="square">
            <a:spAutoFit/>
          </a:bodyPr>
          <a:lstStyle/>
          <a:p>
            <a:r>
              <a:rPr lang="en-GB" sz="700" b="1" i="1" dirty="0"/>
              <a:t>Source: </a:t>
            </a:r>
            <a:r>
              <a:rPr lang="en-GB" sz="700" dirty="0"/>
              <a:t>(Saputro et al., 2022)</a:t>
            </a:r>
            <a:r>
              <a:rPr lang="en-GB" sz="700" b="1" i="1" dirty="0"/>
              <a:t> </a:t>
            </a:r>
            <a:endParaRPr lang="en-GB" sz="700" i="1" dirty="0"/>
          </a:p>
        </p:txBody>
      </p:sp>
    </p:spTree>
    <p:extLst>
      <p:ext uri="{BB962C8B-B14F-4D97-AF65-F5344CB8AC3E}">
        <p14:creationId xmlns:p14="http://schemas.microsoft.com/office/powerpoint/2010/main" val="3212163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9">
            <a:extLst>
              <a:ext uri="{FF2B5EF4-FFF2-40B4-BE49-F238E27FC236}">
                <a16:creationId xmlns:a16="http://schemas.microsoft.com/office/drawing/2014/main" id="{8BC6FBC9-8328-352D-C4E6-478F4EDE2448}"/>
              </a:ext>
            </a:extLst>
          </p:cNvPr>
          <p:cNvGraphicFramePr>
            <a:graphicFrameLocks noGrp="1"/>
          </p:cNvGraphicFramePr>
          <p:nvPr>
            <p:extLst>
              <p:ext uri="{D42A27DB-BD31-4B8C-83A1-F6EECF244321}">
                <p14:modId xmlns:p14="http://schemas.microsoft.com/office/powerpoint/2010/main" val="2106395193"/>
              </p:ext>
            </p:extLst>
          </p:nvPr>
        </p:nvGraphicFramePr>
        <p:xfrm>
          <a:off x="9533467" y="1742441"/>
          <a:ext cx="2582334" cy="5074920"/>
        </p:xfrm>
        <a:graphic>
          <a:graphicData uri="http://schemas.openxmlformats.org/drawingml/2006/table">
            <a:tbl>
              <a:tblPr firstRow="1" bandRow="1">
                <a:tableStyleId>{5FD0F851-EC5A-4D38-B0AD-8093EC10F338}</a:tableStyleId>
              </a:tblPr>
              <a:tblGrid>
                <a:gridCol w="1033269">
                  <a:extLst>
                    <a:ext uri="{9D8B030D-6E8A-4147-A177-3AD203B41FA5}">
                      <a16:colId xmlns:a16="http://schemas.microsoft.com/office/drawing/2014/main" val="2283640662"/>
                    </a:ext>
                  </a:extLst>
                </a:gridCol>
                <a:gridCol w="1549065">
                  <a:extLst>
                    <a:ext uri="{9D8B030D-6E8A-4147-A177-3AD203B41FA5}">
                      <a16:colId xmlns:a16="http://schemas.microsoft.com/office/drawing/2014/main" val="2538640283"/>
                    </a:ext>
                  </a:extLst>
                </a:gridCol>
              </a:tblGrid>
              <a:tr h="364662">
                <a:tc>
                  <a:txBody>
                    <a:bodyPr/>
                    <a:lstStyle/>
                    <a:p>
                      <a:pPr algn="ctr"/>
                      <a:r>
                        <a:rPr lang="en-GB" sz="900" dirty="0"/>
                        <a:t>Criteria of compliance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00" dirty="0"/>
                        <a:t>Minimum Requirements for suppliers</a:t>
                      </a:r>
                    </a:p>
                  </a:txBody>
                  <a:tcPr/>
                </a:tc>
                <a:extLst>
                  <a:ext uri="{0D108BD9-81ED-4DB2-BD59-A6C34878D82A}">
                    <a16:rowId xmlns:a16="http://schemas.microsoft.com/office/drawing/2014/main" val="1399222290"/>
                  </a:ext>
                </a:extLst>
              </a:tr>
              <a:tr h="3646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t>Responsible Business Practices</a:t>
                      </a:r>
                    </a:p>
                  </a:txBody>
                  <a:tcPr/>
                </a:tc>
                <a:tc>
                  <a:txBody>
                    <a:bodyPr/>
                    <a:lstStyle/>
                    <a:p>
                      <a:pPr algn="l"/>
                      <a:r>
                        <a:rPr lang="en-US" sz="900" b="1" dirty="0"/>
                        <a:t>(BMW Group Supplier Code of conduct , 2022)</a:t>
                      </a:r>
                      <a:endParaRPr lang="en-GB" sz="900" b="1" dirty="0"/>
                    </a:p>
                  </a:txBody>
                  <a:tcPr/>
                </a:tc>
                <a:extLst>
                  <a:ext uri="{0D108BD9-81ED-4DB2-BD59-A6C34878D82A}">
                    <a16:rowId xmlns:a16="http://schemas.microsoft.com/office/drawing/2014/main" val="1593019542"/>
                  </a:ext>
                </a:extLst>
              </a:tr>
              <a:tr h="3646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t>Environmental Responsibility</a:t>
                      </a:r>
                    </a:p>
                  </a:txBody>
                  <a:tcPr/>
                </a:tc>
                <a:tc>
                  <a:txBody>
                    <a:bodyPr/>
                    <a:lstStyle/>
                    <a:p>
                      <a:pPr algn="l"/>
                      <a:r>
                        <a:rPr lang="en-GB" sz="900" b="1" dirty="0"/>
                        <a:t>(BHP, 2022)</a:t>
                      </a:r>
                    </a:p>
                  </a:txBody>
                  <a:tcPr/>
                </a:tc>
                <a:extLst>
                  <a:ext uri="{0D108BD9-81ED-4DB2-BD59-A6C34878D82A}">
                    <a16:rowId xmlns:a16="http://schemas.microsoft.com/office/drawing/2014/main" val="151202516"/>
                  </a:ext>
                </a:extLst>
              </a:tr>
              <a:tr h="6381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0" dirty="0"/>
                        <a:t>Handling hazardous materials and waste</a:t>
                      </a:r>
                      <a:endParaRPr lang="en-GB" sz="900" dirty="0"/>
                    </a:p>
                  </a:txBody>
                  <a:tcPr/>
                </a:tc>
                <a:tc>
                  <a:txBody>
                    <a:bodyPr/>
                    <a:lstStyle/>
                    <a:p>
                      <a:pPr algn="l"/>
                      <a:r>
                        <a:rPr lang="en-US" sz="900" b="1" dirty="0"/>
                        <a:t>(BMW Group Supplier Code of conduct , 2022)</a:t>
                      </a:r>
                      <a:endParaRPr lang="en-GB" sz="900" dirty="0"/>
                    </a:p>
                  </a:txBody>
                  <a:tcPr/>
                </a:tc>
                <a:extLst>
                  <a:ext uri="{0D108BD9-81ED-4DB2-BD59-A6C34878D82A}">
                    <a16:rowId xmlns:a16="http://schemas.microsoft.com/office/drawing/2014/main" val="3298005640"/>
                  </a:ext>
                </a:extLst>
              </a:tr>
              <a:tr h="3646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t>Community Interaction</a:t>
                      </a:r>
                    </a:p>
                  </a:txBody>
                  <a:tcPr/>
                </a:tc>
                <a:tc>
                  <a:txBody>
                    <a:bodyPr/>
                    <a:lstStyle/>
                    <a:p>
                      <a:pPr algn="l"/>
                      <a:r>
                        <a:rPr lang="en-GB" sz="900" b="1" dirty="0"/>
                        <a:t>(BHP, 2022)</a:t>
                      </a:r>
                      <a:endParaRPr lang="en-GB" sz="900" dirty="0"/>
                    </a:p>
                  </a:txBody>
                  <a:tcPr/>
                </a:tc>
                <a:extLst>
                  <a:ext uri="{0D108BD9-81ED-4DB2-BD59-A6C34878D82A}">
                    <a16:rowId xmlns:a16="http://schemas.microsoft.com/office/drawing/2014/main" val="3544930481"/>
                  </a:ext>
                </a:extLst>
              </a:tr>
              <a:tr h="3646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t>Prohibition of child labour</a:t>
                      </a:r>
                    </a:p>
                  </a:txBody>
                  <a:tcPr/>
                </a:tc>
                <a:tc>
                  <a:txBody>
                    <a:bodyPr/>
                    <a:lstStyle/>
                    <a:p>
                      <a:pPr algn="l"/>
                      <a:r>
                        <a:rPr lang="en-GB" sz="900" b="1" dirty="0"/>
                        <a:t>(BHP, 2022)</a:t>
                      </a:r>
                      <a:endParaRPr lang="en-GB" sz="900" dirty="0"/>
                    </a:p>
                  </a:txBody>
                  <a:tcPr/>
                </a:tc>
                <a:extLst>
                  <a:ext uri="{0D108BD9-81ED-4DB2-BD59-A6C34878D82A}">
                    <a16:rowId xmlns:a16="http://schemas.microsoft.com/office/drawing/2014/main" val="3855557964"/>
                  </a:ext>
                </a:extLst>
              </a:tr>
              <a:tr h="5014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t>Prohibition of forced labour and slavery</a:t>
                      </a:r>
                    </a:p>
                  </a:txBody>
                  <a:tcPr/>
                </a:tc>
                <a:tc>
                  <a:txBody>
                    <a:bodyPr/>
                    <a:lstStyle/>
                    <a:p>
                      <a:pPr algn="l"/>
                      <a:r>
                        <a:rPr lang="en-GB" sz="900" b="1" dirty="0"/>
                        <a:t>(BHP, 2022)</a:t>
                      </a:r>
                      <a:endParaRPr lang="en-GB" sz="900" dirty="0"/>
                    </a:p>
                  </a:txBody>
                  <a:tcPr/>
                </a:tc>
                <a:extLst>
                  <a:ext uri="{0D108BD9-81ED-4DB2-BD59-A6C34878D82A}">
                    <a16:rowId xmlns:a16="http://schemas.microsoft.com/office/drawing/2014/main" val="2324480004"/>
                  </a:ext>
                </a:extLst>
              </a:tr>
              <a:tr h="3646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0" dirty="0"/>
                        <a:t>Protection against discrimination</a:t>
                      </a:r>
                      <a:endParaRPr lang="en-GB" sz="900" dirty="0"/>
                    </a:p>
                  </a:txBody>
                  <a:tcPr/>
                </a:tc>
                <a:tc>
                  <a:txBody>
                    <a:bodyPr/>
                    <a:lstStyle/>
                    <a:p>
                      <a:pPr algn="l"/>
                      <a:r>
                        <a:rPr lang="en-GB" sz="900" b="1" dirty="0"/>
                        <a:t>(BHP, 2022)</a:t>
                      </a:r>
                      <a:endParaRPr lang="en-GB" sz="900" dirty="0"/>
                    </a:p>
                  </a:txBody>
                  <a:tcPr/>
                </a:tc>
                <a:extLst>
                  <a:ext uri="{0D108BD9-81ED-4DB2-BD59-A6C34878D82A}">
                    <a16:rowId xmlns:a16="http://schemas.microsoft.com/office/drawing/2014/main" val="4244426825"/>
                  </a:ext>
                </a:extLst>
              </a:tr>
              <a:tr h="5014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0" dirty="0"/>
                        <a:t>Right to health and safety in the workplace</a:t>
                      </a:r>
                      <a:endParaRPr lang="en-GB" sz="900" dirty="0"/>
                    </a:p>
                  </a:txBody>
                  <a:tcPr/>
                </a:tc>
                <a:tc>
                  <a:txBody>
                    <a:bodyPr/>
                    <a:lstStyle/>
                    <a:p>
                      <a:pPr algn="l"/>
                      <a:r>
                        <a:rPr lang="en-GB" sz="900" b="1" dirty="0"/>
                        <a:t>(BHP, 2022)</a:t>
                      </a:r>
                      <a:endParaRPr lang="en-GB" sz="900" dirty="0"/>
                    </a:p>
                  </a:txBody>
                  <a:tcPr/>
                </a:tc>
                <a:extLst>
                  <a:ext uri="{0D108BD9-81ED-4DB2-BD59-A6C34878D82A}">
                    <a16:rowId xmlns:a16="http://schemas.microsoft.com/office/drawing/2014/main" val="872676041"/>
                  </a:ext>
                </a:extLst>
              </a:tr>
              <a:tr h="3646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t>Use of Critical Raw Materials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(BMW Group Supplier Code of conduct , 2022)</a:t>
                      </a:r>
                      <a:endParaRPr lang="en-GB" sz="900" dirty="0"/>
                    </a:p>
                  </a:txBody>
                  <a:tcPr/>
                </a:tc>
                <a:extLst>
                  <a:ext uri="{0D108BD9-81ED-4DB2-BD59-A6C34878D82A}">
                    <a16:rowId xmlns:a16="http://schemas.microsoft.com/office/drawing/2014/main" val="3358611993"/>
                  </a:ext>
                </a:extLst>
              </a:tr>
              <a:tr h="3646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t>Human Trafficking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dirty="0"/>
                        <a:t>(BHP, 2022)</a:t>
                      </a:r>
                      <a:endParaRPr lang="en-GB" sz="900" dirty="0"/>
                    </a:p>
                  </a:txBody>
                  <a:tcPr/>
                </a:tc>
                <a:extLst>
                  <a:ext uri="{0D108BD9-81ED-4DB2-BD59-A6C34878D82A}">
                    <a16:rowId xmlns:a16="http://schemas.microsoft.com/office/drawing/2014/main" val="2460690391"/>
                  </a:ext>
                </a:extLst>
              </a:tr>
              <a:tr h="5014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t>Corruptions, Bribery and Extortion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dirty="0"/>
                        <a:t>(BHP, 2022)</a:t>
                      </a:r>
                      <a:endParaRPr lang="en-GB" sz="9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900" dirty="0"/>
                    </a:p>
                  </a:txBody>
                  <a:tcPr/>
                </a:tc>
                <a:extLst>
                  <a:ext uri="{0D108BD9-81ED-4DB2-BD59-A6C34878D82A}">
                    <a16:rowId xmlns:a16="http://schemas.microsoft.com/office/drawing/2014/main" val="541804556"/>
                  </a:ext>
                </a:extLst>
              </a:tr>
            </a:tbl>
          </a:graphicData>
        </a:graphic>
      </p:graphicFrame>
      <p:graphicFrame>
        <p:nvGraphicFramePr>
          <p:cNvPr id="7" name="Table 7">
            <a:extLst>
              <a:ext uri="{FF2B5EF4-FFF2-40B4-BE49-F238E27FC236}">
                <a16:creationId xmlns:a16="http://schemas.microsoft.com/office/drawing/2014/main" id="{D3AEFB28-DD5F-1F6B-D194-645E3182347E}"/>
              </a:ext>
            </a:extLst>
          </p:cNvPr>
          <p:cNvGraphicFramePr>
            <a:graphicFrameLocks noGrp="1"/>
          </p:cNvGraphicFramePr>
          <p:nvPr>
            <p:extLst>
              <p:ext uri="{D42A27DB-BD31-4B8C-83A1-F6EECF244321}">
                <p14:modId xmlns:p14="http://schemas.microsoft.com/office/powerpoint/2010/main" val="790379103"/>
              </p:ext>
            </p:extLst>
          </p:nvPr>
        </p:nvGraphicFramePr>
        <p:xfrm>
          <a:off x="-3" y="375920"/>
          <a:ext cx="9316723" cy="6492240"/>
        </p:xfrm>
        <a:graphic>
          <a:graphicData uri="http://schemas.openxmlformats.org/drawingml/2006/table">
            <a:tbl>
              <a:tblPr firstRow="1" bandRow="1">
                <a:tableStyleId>{616DA210-FB5B-4158-B5E0-FEB733F419BA}</a:tableStyleId>
              </a:tblPr>
              <a:tblGrid>
                <a:gridCol w="3018632">
                  <a:extLst>
                    <a:ext uri="{9D8B030D-6E8A-4147-A177-3AD203B41FA5}">
                      <a16:colId xmlns:a16="http://schemas.microsoft.com/office/drawing/2014/main" val="4196022513"/>
                    </a:ext>
                  </a:extLst>
                </a:gridCol>
                <a:gridCol w="3018632">
                  <a:extLst>
                    <a:ext uri="{9D8B030D-6E8A-4147-A177-3AD203B41FA5}">
                      <a16:colId xmlns:a16="http://schemas.microsoft.com/office/drawing/2014/main" val="4289338449"/>
                    </a:ext>
                  </a:extLst>
                </a:gridCol>
                <a:gridCol w="3279459">
                  <a:extLst>
                    <a:ext uri="{9D8B030D-6E8A-4147-A177-3AD203B41FA5}">
                      <a16:colId xmlns:a16="http://schemas.microsoft.com/office/drawing/2014/main" val="4118949260"/>
                    </a:ext>
                  </a:extLst>
                </a:gridCol>
              </a:tblGrid>
              <a:tr h="194328">
                <a:tc>
                  <a:txBody>
                    <a:bodyPr/>
                    <a:lstStyle/>
                    <a:p>
                      <a:pPr algn="ctr"/>
                      <a:r>
                        <a:rPr lang="en-GB" sz="800" dirty="0"/>
                        <a:t>P.E.S.T.L.E Factors</a:t>
                      </a:r>
                    </a:p>
                  </a:txBody>
                  <a:tcPr/>
                </a:tc>
                <a:tc>
                  <a:txBody>
                    <a:bodyPr/>
                    <a:lstStyle/>
                    <a:p>
                      <a:pPr algn="ctr">
                        <a:buFontTx/>
                        <a:buNone/>
                      </a:pPr>
                      <a:r>
                        <a:rPr lang="en-GB" sz="800" dirty="0"/>
                        <a:t>Risk Analysis (Mancini et al., 2021)</a:t>
                      </a:r>
                    </a:p>
                  </a:txBody>
                  <a:tcPr/>
                </a:tc>
                <a:tc>
                  <a:txBody>
                    <a:bodyPr/>
                    <a:lstStyle/>
                    <a:p>
                      <a:pPr algn="ctr"/>
                      <a:r>
                        <a:rPr lang="en-GB" sz="800" dirty="0"/>
                        <a:t>Risk Mitigation</a:t>
                      </a:r>
                    </a:p>
                  </a:txBody>
                  <a:tcPr/>
                </a:tc>
                <a:extLst>
                  <a:ext uri="{0D108BD9-81ED-4DB2-BD59-A6C34878D82A}">
                    <a16:rowId xmlns:a16="http://schemas.microsoft.com/office/drawing/2014/main" val="3712632174"/>
                  </a:ext>
                </a:extLst>
              </a:tr>
              <a:tr h="1304773">
                <a:tc>
                  <a:txBody>
                    <a:bodyPr/>
                    <a:lstStyle/>
                    <a:p>
                      <a:pPr algn="ctr"/>
                      <a:r>
                        <a:rPr lang="en-GB" sz="800" b="1" dirty="0"/>
                        <a:t>Political </a:t>
                      </a:r>
                      <a:r>
                        <a:rPr lang="en-GB" sz="800" b="1" dirty="0">
                          <a:solidFill>
                            <a:srgbClr val="FF0000"/>
                          </a:solidFill>
                        </a:rPr>
                        <a:t>Risks</a:t>
                      </a:r>
                    </a:p>
                  </a:txBody>
                  <a:tcPr/>
                </a:tc>
                <a:tc>
                  <a:txBody>
                    <a:bodyPr/>
                    <a:lstStyle/>
                    <a:p>
                      <a:pPr marL="285750" lvl="0" indent="-285750" algn="just">
                        <a:buFont typeface="+mj-lt"/>
                        <a:buAutoNum type="romanUcPeriod"/>
                      </a:pPr>
                      <a:r>
                        <a:rPr lang="en-GB" sz="800" dirty="0"/>
                        <a:t>Changes in government policies related to cobalt production, trade, or taxation.</a:t>
                      </a:r>
                    </a:p>
                    <a:p>
                      <a:pPr marL="285750" lvl="0" indent="-285750" algn="just">
                        <a:buFont typeface="+mj-lt"/>
                        <a:buAutoNum type="romanUcPeriod"/>
                      </a:pPr>
                      <a:endParaRPr lang="en-GB" sz="800" dirty="0"/>
                    </a:p>
                    <a:p>
                      <a:pPr marL="285750" lvl="0" indent="-285750" algn="just">
                        <a:buFont typeface="+mj-lt"/>
                        <a:buAutoNum type="romanUcPeriod"/>
                      </a:pPr>
                      <a:r>
                        <a:rPr lang="en-GB" sz="800" dirty="0"/>
                        <a:t>Political instability in key cobalt-producing regions, which can disrupt supply chains.  For example: </a:t>
                      </a:r>
                      <a:r>
                        <a:rPr lang="en-GB" sz="800" kern="1200" dirty="0">
                          <a:solidFill>
                            <a:schemeClr val="tx1"/>
                          </a:solidFill>
                          <a:effectLst/>
                          <a:latin typeface="+mn-lt"/>
                          <a:ea typeface="+mn-ea"/>
                          <a:cs typeface="+mn-cs"/>
                        </a:rPr>
                        <a:t>Democratic Republic of Congo (DRC), Africa .</a:t>
                      </a:r>
                      <a:endParaRPr lang="en-GB" sz="800" dirty="0"/>
                    </a:p>
                  </a:txBody>
                  <a:tcPr/>
                </a:tc>
                <a:tc>
                  <a:txBody>
                    <a:bodyPr/>
                    <a:lstStyle/>
                    <a:p>
                      <a:pPr marL="171450" lvl="0" indent="-171450" algn="just">
                        <a:buFont typeface="Wingdings" panose="05000000000000000000" pitchFamily="2" charset="2"/>
                        <a:buChar char="Ø"/>
                      </a:pPr>
                      <a:r>
                        <a:rPr lang="en-GB" sz="800" kern="1200" dirty="0">
                          <a:solidFill>
                            <a:schemeClr val="tx1"/>
                          </a:solidFill>
                          <a:effectLst/>
                          <a:latin typeface="+mn-lt"/>
                          <a:ea typeface="+mn-ea"/>
                          <a:cs typeface="+mn-cs"/>
                        </a:rPr>
                        <a:t>Maintain a diverse supply chain that includes suppliers from different regions to minimize the impact of political instability in any one region.</a:t>
                      </a:r>
                    </a:p>
                    <a:p>
                      <a:pPr marL="171450" lvl="0" indent="-171450" algn="just">
                        <a:buFont typeface="Wingdings" panose="05000000000000000000" pitchFamily="2" charset="2"/>
                        <a:buChar char="Ø"/>
                      </a:pPr>
                      <a:endParaRPr lang="en-GB" sz="800" kern="1200" dirty="0">
                        <a:solidFill>
                          <a:schemeClr val="tx1"/>
                        </a:solidFill>
                        <a:effectLst/>
                        <a:latin typeface="+mn-lt"/>
                        <a:ea typeface="+mn-ea"/>
                        <a:cs typeface="+mn-cs"/>
                      </a:endParaRPr>
                    </a:p>
                    <a:p>
                      <a:pPr marL="171450" lvl="0" indent="-171450" algn="just">
                        <a:buFont typeface="Wingdings" panose="05000000000000000000" pitchFamily="2" charset="2"/>
                        <a:buChar char="Ø"/>
                      </a:pPr>
                      <a:r>
                        <a:rPr lang="en-GB" sz="800" kern="1200" dirty="0">
                          <a:solidFill>
                            <a:schemeClr val="tx1"/>
                          </a:solidFill>
                          <a:effectLst/>
                          <a:latin typeface="+mn-lt"/>
                          <a:ea typeface="+mn-ea"/>
                          <a:cs typeface="+mn-cs"/>
                        </a:rPr>
                        <a:t>Establish long-term relationships with suppliers and engage in regular communication to stay informed about changes in government policies and regulations.</a:t>
                      </a:r>
                    </a:p>
                    <a:p>
                      <a:pPr marL="171450" lvl="0" indent="-171450" algn="just">
                        <a:buFont typeface="Wingdings" panose="05000000000000000000" pitchFamily="2" charset="2"/>
                        <a:buChar char="Ø"/>
                      </a:pPr>
                      <a:endParaRPr lang="en-GB" sz="800" kern="1200" dirty="0">
                        <a:solidFill>
                          <a:schemeClr val="tx1"/>
                        </a:solidFill>
                        <a:effectLst/>
                        <a:latin typeface="+mn-lt"/>
                        <a:ea typeface="+mn-ea"/>
                        <a:cs typeface="+mn-cs"/>
                      </a:endParaRP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800" kern="1200" dirty="0">
                          <a:solidFill>
                            <a:schemeClr val="tx1"/>
                          </a:solidFill>
                          <a:effectLst/>
                          <a:latin typeface="+mn-lt"/>
                          <a:ea typeface="+mn-ea"/>
                          <a:cs typeface="+mn-cs"/>
                        </a:rPr>
                        <a:t>Develop contingency plans for disruptions to the cobalt supply chain due to political instability, such as stockpiling cobalt or diversifying sourcing strategies.</a:t>
                      </a:r>
                      <a:endParaRPr lang="en-GB" sz="800" dirty="0"/>
                    </a:p>
                  </a:txBody>
                  <a:tcPr/>
                </a:tc>
                <a:extLst>
                  <a:ext uri="{0D108BD9-81ED-4DB2-BD59-A6C34878D82A}">
                    <a16:rowId xmlns:a16="http://schemas.microsoft.com/office/drawing/2014/main" val="3728921226"/>
                  </a:ext>
                </a:extLst>
              </a:tr>
              <a:tr h="971639">
                <a:tc>
                  <a:txBody>
                    <a:bodyPr/>
                    <a:lstStyle/>
                    <a:p>
                      <a:pPr algn="ctr"/>
                      <a:r>
                        <a:rPr lang="en-GB" sz="800" b="1" dirty="0"/>
                        <a:t>Economical </a:t>
                      </a:r>
                      <a:r>
                        <a:rPr lang="en-GB" sz="800" b="1" dirty="0">
                          <a:solidFill>
                            <a:srgbClr val="FF0000"/>
                          </a:solidFill>
                        </a:rPr>
                        <a:t>Risks</a:t>
                      </a:r>
                    </a:p>
                  </a:txBody>
                  <a:tcPr/>
                </a:tc>
                <a:tc>
                  <a:txBody>
                    <a:bodyPr/>
                    <a:lstStyle/>
                    <a:p>
                      <a:pPr marL="285750" lvl="0" indent="-285750" algn="just">
                        <a:buFont typeface="+mj-lt"/>
                        <a:buAutoNum type="romanUcPeriod"/>
                      </a:pPr>
                      <a:r>
                        <a:rPr lang="en-GB" sz="800" dirty="0"/>
                        <a:t>Fluctuations in the global price of cobalt, which can impact supplier profitability and stability.</a:t>
                      </a:r>
                    </a:p>
                    <a:p>
                      <a:pPr marL="285750" lvl="0" indent="-285750" algn="just">
                        <a:buFont typeface="+mj-lt"/>
                        <a:buAutoNum type="romanUcPeriod"/>
                      </a:pPr>
                      <a:endParaRPr lang="en-GB" sz="800" dirty="0"/>
                    </a:p>
                    <a:p>
                      <a:pPr marL="285750" lvl="0" indent="-285750" algn="just">
                        <a:buFont typeface="+mj-lt"/>
                        <a:buAutoNum type="romanUcPeriod"/>
                      </a:pPr>
                      <a:r>
                        <a:rPr lang="en-GB" sz="800" dirty="0"/>
                        <a:t>Currency fluctuations that can impact the cost of cobalt and the ability of suppliers to fulfil orders.</a:t>
                      </a:r>
                    </a:p>
                    <a:p>
                      <a:pPr marL="285750" lvl="0" indent="-285750" algn="just">
                        <a:buFont typeface="+mj-lt"/>
                        <a:buAutoNum type="romanUcPeriod"/>
                      </a:pPr>
                      <a:endParaRPr lang="en-GB" sz="800" dirty="0"/>
                    </a:p>
                    <a:p>
                      <a:pPr marL="285750" lvl="0" indent="-285750" algn="just">
                        <a:buFont typeface="+mj-lt"/>
                        <a:buAutoNum type="romanUcPeriod"/>
                      </a:pPr>
                      <a:r>
                        <a:rPr lang="en-GB" sz="800" dirty="0"/>
                        <a:t>Economic instability or recessions that can impact demand for cobalt and supplier stability.</a:t>
                      </a:r>
                    </a:p>
                  </a:txBody>
                  <a:tcPr/>
                </a:tc>
                <a:tc>
                  <a:txBody>
                    <a:bodyPr/>
                    <a:lstStyle/>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800" kern="1200" dirty="0">
                          <a:solidFill>
                            <a:schemeClr val="tx1"/>
                          </a:solidFill>
                          <a:effectLst/>
                          <a:latin typeface="+mn-lt"/>
                          <a:ea typeface="+mn-ea"/>
                          <a:cs typeface="+mn-cs"/>
                        </a:rPr>
                        <a:t>Establish contracts with cobalt suppliers that include fixed price guarantees and flexible but secure payment terms such as letter of credit to minimize the impact of price fluctuations and currency fluctuations.</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GB" sz="800" kern="1200" dirty="0">
                        <a:solidFill>
                          <a:schemeClr val="tx1"/>
                        </a:solidFill>
                        <a:effectLst/>
                        <a:latin typeface="+mn-lt"/>
                        <a:ea typeface="+mn-ea"/>
                        <a:cs typeface="+mn-cs"/>
                      </a:endParaRP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800" kern="1200" dirty="0">
                          <a:solidFill>
                            <a:schemeClr val="tx1"/>
                          </a:solidFill>
                          <a:effectLst/>
                          <a:latin typeface="+mn-lt"/>
                          <a:ea typeface="+mn-ea"/>
                          <a:cs typeface="+mn-cs"/>
                        </a:rPr>
                        <a:t>Conduct regular market research to stay informed about changes in global cobalt supply and demand trends.</a:t>
                      </a:r>
                      <a:endParaRPr lang="en-GB" sz="800" dirty="0"/>
                    </a:p>
                  </a:txBody>
                  <a:tcPr/>
                </a:tc>
                <a:extLst>
                  <a:ext uri="{0D108BD9-81ED-4DB2-BD59-A6C34878D82A}">
                    <a16:rowId xmlns:a16="http://schemas.microsoft.com/office/drawing/2014/main" val="2461112539"/>
                  </a:ext>
                </a:extLst>
              </a:tr>
              <a:tr h="1082684">
                <a:tc>
                  <a:txBody>
                    <a:bodyPr/>
                    <a:lstStyle/>
                    <a:p>
                      <a:pPr algn="ctr"/>
                      <a:r>
                        <a:rPr lang="en-GB" sz="800" b="1" dirty="0"/>
                        <a:t>Sociocultural </a:t>
                      </a:r>
                      <a:r>
                        <a:rPr lang="en-GB" sz="800" b="1" dirty="0">
                          <a:solidFill>
                            <a:srgbClr val="FF0000"/>
                          </a:solidFill>
                        </a:rPr>
                        <a:t>Risks</a:t>
                      </a:r>
                    </a:p>
                  </a:txBody>
                  <a:tcPr/>
                </a:tc>
                <a:tc>
                  <a:txBody>
                    <a:bodyPr/>
                    <a:lstStyle/>
                    <a:p>
                      <a:pPr marL="285750" lvl="0" indent="-285750" algn="just">
                        <a:buFont typeface="+mj-lt"/>
                        <a:buAutoNum type="romanUcPeriod"/>
                      </a:pPr>
                      <a:r>
                        <a:rPr lang="en-GB" sz="800" kern="1200" dirty="0">
                          <a:solidFill>
                            <a:schemeClr val="tx1"/>
                          </a:solidFill>
                          <a:effectLst/>
                          <a:latin typeface="+mn-lt"/>
                          <a:ea typeface="+mn-ea"/>
                          <a:cs typeface="+mn-cs"/>
                        </a:rPr>
                        <a:t>Social and political pressure to adopt ethical and sustainable sourcing practices.</a:t>
                      </a:r>
                    </a:p>
                    <a:p>
                      <a:pPr marL="285750" lvl="0" indent="-285750" algn="just">
                        <a:buFont typeface="+mj-lt"/>
                        <a:buAutoNum type="romanUcPeriod"/>
                      </a:pPr>
                      <a:endParaRPr lang="en-GB" sz="800" kern="1200" dirty="0">
                        <a:solidFill>
                          <a:schemeClr val="tx1"/>
                        </a:solidFill>
                        <a:effectLst/>
                        <a:latin typeface="+mn-lt"/>
                        <a:ea typeface="+mn-ea"/>
                        <a:cs typeface="+mn-cs"/>
                      </a:endParaRPr>
                    </a:p>
                    <a:p>
                      <a:pPr marL="285750" lvl="0" indent="-285750" algn="just">
                        <a:buFont typeface="+mj-lt"/>
                        <a:buAutoNum type="romanUcPeriod"/>
                      </a:pPr>
                      <a:r>
                        <a:rPr lang="en-GB" sz="800" kern="1200" dirty="0">
                          <a:solidFill>
                            <a:schemeClr val="tx1"/>
                          </a:solidFill>
                          <a:effectLst/>
                          <a:latin typeface="+mn-lt"/>
                          <a:ea typeface="+mn-ea"/>
                          <a:cs typeface="+mn-cs"/>
                        </a:rPr>
                        <a:t>Public perception of suppliers and their practices, which can impact their reputation and profitability.</a:t>
                      </a:r>
                    </a:p>
                    <a:p>
                      <a:pPr marL="285750" lvl="0" indent="-285750" algn="just">
                        <a:buFont typeface="+mj-lt"/>
                        <a:buAutoNum type="romanUcPeriod"/>
                      </a:pPr>
                      <a:endParaRPr lang="en-GB" sz="800" kern="1200" dirty="0">
                        <a:solidFill>
                          <a:schemeClr val="tx1"/>
                        </a:solidFill>
                        <a:effectLst/>
                        <a:latin typeface="+mn-lt"/>
                        <a:ea typeface="+mn-ea"/>
                        <a:cs typeface="+mn-cs"/>
                      </a:endParaRPr>
                    </a:p>
                    <a:p>
                      <a:pPr marL="285750" lvl="0" indent="-285750" algn="just">
                        <a:buFont typeface="+mj-lt"/>
                        <a:buAutoNum type="romanUcPeriod"/>
                      </a:pPr>
                      <a:r>
                        <a:rPr lang="en-GB" sz="800" kern="1200" dirty="0">
                          <a:solidFill>
                            <a:schemeClr val="tx1"/>
                          </a:solidFill>
                          <a:effectLst/>
                          <a:latin typeface="+mn-lt"/>
                          <a:ea typeface="+mn-ea"/>
                          <a:cs typeface="+mn-cs"/>
                        </a:rPr>
                        <a:t>Labour practices and human rights issues associated with cobalt mining and production.</a:t>
                      </a:r>
                      <a:endParaRPr lang="en-GB" sz="800" dirty="0"/>
                    </a:p>
                  </a:txBody>
                  <a:tcPr/>
                </a:tc>
                <a:tc>
                  <a:txBody>
                    <a:bodyPr/>
                    <a:lstStyle/>
                    <a:p>
                      <a:pPr marL="171450" lvl="0" indent="-171450">
                        <a:buFont typeface="Wingdings" panose="05000000000000000000" pitchFamily="2" charset="2"/>
                        <a:buChar char="Ø"/>
                      </a:pPr>
                      <a:r>
                        <a:rPr lang="en-GB" sz="800" kern="1200" dirty="0">
                          <a:solidFill>
                            <a:schemeClr val="tx1"/>
                          </a:solidFill>
                          <a:effectLst/>
                          <a:latin typeface="+mn-lt"/>
                          <a:ea typeface="+mn-ea"/>
                          <a:cs typeface="+mn-cs"/>
                        </a:rPr>
                        <a:t>Adopt ethical and sustainable sourcing practices and communicate these practices to stakeholders to build trust and maintain a positive reputation.</a:t>
                      </a:r>
                    </a:p>
                    <a:p>
                      <a:pPr marL="171450" lvl="0" indent="-171450">
                        <a:buFont typeface="Wingdings" panose="05000000000000000000" pitchFamily="2" charset="2"/>
                        <a:buChar char="Ø"/>
                      </a:pPr>
                      <a:endParaRPr lang="en-GB" sz="800" kern="1200" dirty="0">
                        <a:solidFill>
                          <a:schemeClr val="tx1"/>
                        </a:solidFill>
                        <a:effectLst/>
                        <a:latin typeface="+mn-lt"/>
                        <a:ea typeface="+mn-ea"/>
                        <a:cs typeface="+mn-cs"/>
                      </a:endParaRPr>
                    </a:p>
                    <a:p>
                      <a:pPr marL="171450" lvl="0" indent="-171450">
                        <a:buFont typeface="Wingdings" panose="05000000000000000000" pitchFamily="2" charset="2"/>
                        <a:buChar char="Ø"/>
                      </a:pPr>
                      <a:r>
                        <a:rPr lang="en-GB" sz="800" kern="1200" dirty="0">
                          <a:solidFill>
                            <a:schemeClr val="tx1"/>
                          </a:solidFill>
                          <a:effectLst/>
                          <a:latin typeface="+mn-lt"/>
                          <a:ea typeface="+mn-ea"/>
                          <a:cs typeface="+mn-cs"/>
                        </a:rPr>
                        <a:t>Establish codes of conduct and other standards for cobalt suppliers related to labour practices and human rights.</a:t>
                      </a:r>
                    </a:p>
                    <a:p>
                      <a:pPr marL="171450" lvl="0" indent="-171450">
                        <a:buFont typeface="Wingdings" panose="05000000000000000000" pitchFamily="2" charset="2"/>
                        <a:buChar char="Ø"/>
                      </a:pPr>
                      <a:endParaRPr lang="en-GB" sz="800" kern="1200" dirty="0">
                        <a:solidFill>
                          <a:schemeClr val="tx1"/>
                        </a:solidFill>
                        <a:effectLst/>
                        <a:latin typeface="+mn-lt"/>
                        <a:ea typeface="+mn-ea"/>
                        <a:cs typeface="+mn-cs"/>
                      </a:endParaRPr>
                    </a:p>
                    <a:p>
                      <a:pPr marL="171450" lvl="0" indent="-171450">
                        <a:buFont typeface="Wingdings" panose="05000000000000000000" pitchFamily="2" charset="2"/>
                        <a:buChar char="Ø"/>
                      </a:pPr>
                      <a:r>
                        <a:rPr lang="en-GB" sz="800" kern="1200" dirty="0">
                          <a:solidFill>
                            <a:schemeClr val="tx1"/>
                          </a:solidFill>
                          <a:effectLst/>
                          <a:latin typeface="+mn-lt"/>
                          <a:ea typeface="+mn-ea"/>
                          <a:cs typeface="+mn-cs"/>
                        </a:rPr>
                        <a:t>Conduct regular audits and inspections of cobalt suppliers to ensure compliance with these standards.</a:t>
                      </a:r>
                      <a:endParaRPr lang="en-GB" sz="800" dirty="0"/>
                    </a:p>
                  </a:txBody>
                  <a:tcPr/>
                </a:tc>
                <a:extLst>
                  <a:ext uri="{0D108BD9-81ED-4DB2-BD59-A6C34878D82A}">
                    <a16:rowId xmlns:a16="http://schemas.microsoft.com/office/drawing/2014/main" val="3174734222"/>
                  </a:ext>
                </a:extLst>
              </a:tr>
              <a:tr h="638506">
                <a:tc>
                  <a:txBody>
                    <a:bodyPr/>
                    <a:lstStyle/>
                    <a:p>
                      <a:pPr algn="ctr"/>
                      <a:r>
                        <a:rPr lang="en-GB" sz="800" b="1" dirty="0"/>
                        <a:t>Technological </a:t>
                      </a:r>
                      <a:r>
                        <a:rPr lang="en-GB" sz="800" b="1" dirty="0">
                          <a:solidFill>
                            <a:srgbClr val="FF0000"/>
                          </a:solidFill>
                        </a:rPr>
                        <a:t>Risks</a:t>
                      </a:r>
                    </a:p>
                  </a:txBody>
                  <a:tcPr/>
                </a:tc>
                <a:tc>
                  <a:txBody>
                    <a:bodyPr/>
                    <a:lstStyle/>
                    <a:p>
                      <a:pPr marL="285750" lvl="0" indent="-285750">
                        <a:buFont typeface="+mj-lt"/>
                        <a:buAutoNum type="romanUcPeriod"/>
                      </a:pPr>
                      <a:r>
                        <a:rPr lang="en-GB" sz="800" kern="1200" dirty="0">
                          <a:solidFill>
                            <a:schemeClr val="tx1"/>
                          </a:solidFill>
                          <a:effectLst/>
                          <a:latin typeface="+mn-lt"/>
                          <a:ea typeface="+mn-ea"/>
                          <a:cs typeface="+mn-cs"/>
                        </a:rPr>
                        <a:t>Rapid advancements in cobalt extraction and processing technologies, which can make some suppliers obsolete.</a:t>
                      </a:r>
                    </a:p>
                    <a:p>
                      <a:pPr marL="285750" lvl="0" indent="-285750">
                        <a:buFont typeface="+mj-lt"/>
                        <a:buAutoNum type="romanUcPeriod"/>
                      </a:pPr>
                      <a:endParaRPr lang="en-GB" sz="800" kern="1200" dirty="0">
                        <a:solidFill>
                          <a:schemeClr val="tx1"/>
                        </a:solidFill>
                        <a:effectLst/>
                        <a:latin typeface="+mn-lt"/>
                        <a:ea typeface="+mn-ea"/>
                        <a:cs typeface="+mn-cs"/>
                      </a:endParaRPr>
                    </a:p>
                    <a:p>
                      <a:pPr marL="285750" lvl="0" indent="-285750">
                        <a:buFont typeface="+mj-lt"/>
                        <a:buAutoNum type="romanUcPeriod"/>
                      </a:pPr>
                      <a:r>
                        <a:rPr lang="en-GB" sz="800" kern="1200" dirty="0">
                          <a:solidFill>
                            <a:schemeClr val="tx1"/>
                          </a:solidFill>
                          <a:effectLst/>
                          <a:latin typeface="+mn-lt"/>
                          <a:ea typeface="+mn-ea"/>
                          <a:cs typeface="+mn-cs"/>
                        </a:rPr>
                        <a:t>The need to invest in new technologies to remain competitive in the cobalt supply chain.</a:t>
                      </a:r>
                      <a:endParaRPr lang="en-GB" sz="800" dirty="0"/>
                    </a:p>
                  </a:txBody>
                  <a:tcPr/>
                </a:tc>
                <a:tc>
                  <a:txBody>
                    <a:bodyPr/>
                    <a:lstStyle/>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800" kern="1200" dirty="0">
                          <a:solidFill>
                            <a:schemeClr val="tx1"/>
                          </a:solidFill>
                          <a:effectLst/>
                          <a:latin typeface="+mn-lt"/>
                          <a:ea typeface="+mn-ea"/>
                          <a:cs typeface="+mn-cs"/>
                        </a:rPr>
                        <a:t>Stay informed about technological advancements in the cobalt industry and Invest in new technologies to remain competitive in the cobalt supply chain and reduce the risk of technological obsolescence.</a:t>
                      </a:r>
                    </a:p>
                    <a:p>
                      <a:pPr marL="171450" indent="-171450" algn="ctr">
                        <a:buFont typeface="Wingdings" panose="05000000000000000000" pitchFamily="2" charset="2"/>
                        <a:buChar char="Ø"/>
                      </a:pPr>
                      <a:endParaRPr lang="en-GB" sz="800" dirty="0"/>
                    </a:p>
                  </a:txBody>
                  <a:tcPr/>
                </a:tc>
                <a:extLst>
                  <a:ext uri="{0D108BD9-81ED-4DB2-BD59-A6C34878D82A}">
                    <a16:rowId xmlns:a16="http://schemas.microsoft.com/office/drawing/2014/main" val="3391393455"/>
                  </a:ext>
                </a:extLst>
              </a:tr>
              <a:tr h="971639">
                <a:tc>
                  <a:txBody>
                    <a:bodyPr/>
                    <a:lstStyle/>
                    <a:p>
                      <a:pPr algn="ctr"/>
                      <a:r>
                        <a:rPr lang="en-GB" sz="800" b="1" dirty="0"/>
                        <a:t>Legal </a:t>
                      </a:r>
                      <a:r>
                        <a:rPr lang="en-GB" sz="800" b="1" dirty="0">
                          <a:solidFill>
                            <a:srgbClr val="FF0000"/>
                          </a:solidFill>
                        </a:rPr>
                        <a:t>Risks</a:t>
                      </a:r>
                    </a:p>
                  </a:txBody>
                  <a:tcPr/>
                </a:tc>
                <a:tc>
                  <a:txBody>
                    <a:bodyPr/>
                    <a:lstStyle/>
                    <a:p>
                      <a:pPr marL="285750" lvl="0" indent="-285750" algn="just">
                        <a:buFont typeface="+mj-lt"/>
                        <a:buAutoNum type="romanUcPeriod"/>
                      </a:pPr>
                      <a:r>
                        <a:rPr lang="en-GB" sz="800" kern="1200" dirty="0">
                          <a:solidFill>
                            <a:schemeClr val="tx1"/>
                          </a:solidFill>
                          <a:effectLst/>
                          <a:latin typeface="+mn-lt"/>
                          <a:ea typeface="+mn-ea"/>
                          <a:cs typeface="+mn-cs"/>
                        </a:rPr>
                        <a:t>Non-compliance with labour, environmental, or other regulations related to cobalt mining and production.</a:t>
                      </a:r>
                    </a:p>
                    <a:p>
                      <a:pPr marL="285750" lvl="0" indent="-285750" algn="just">
                        <a:buFont typeface="+mj-lt"/>
                        <a:buAutoNum type="romanUcPeriod"/>
                      </a:pPr>
                      <a:endParaRPr lang="en-GB" sz="800" kern="1200" dirty="0">
                        <a:solidFill>
                          <a:schemeClr val="tx1"/>
                        </a:solidFill>
                        <a:effectLst/>
                        <a:latin typeface="+mn-lt"/>
                        <a:ea typeface="+mn-ea"/>
                        <a:cs typeface="+mn-cs"/>
                      </a:endParaRPr>
                    </a:p>
                    <a:p>
                      <a:pPr marL="285750" lvl="0" indent="-285750" algn="just">
                        <a:buFont typeface="+mj-lt"/>
                        <a:buAutoNum type="romanUcPeriod"/>
                      </a:pPr>
                      <a:r>
                        <a:rPr lang="en-GB" sz="800" kern="1200" dirty="0">
                          <a:solidFill>
                            <a:schemeClr val="tx1"/>
                          </a:solidFill>
                          <a:effectLst/>
                          <a:latin typeface="+mn-lt"/>
                          <a:ea typeface="+mn-ea"/>
                          <a:cs typeface="+mn-cs"/>
                        </a:rPr>
                        <a:t>Legal disputes with suppliers related to contracts, intellectual property, or other issues.</a:t>
                      </a:r>
                      <a:endParaRPr lang="en-GB" sz="800" dirty="0"/>
                    </a:p>
                  </a:txBody>
                  <a:tcPr/>
                </a:tc>
                <a:tc>
                  <a:txBody>
                    <a:bodyPr/>
                    <a:lstStyle/>
                    <a:p>
                      <a:pPr marL="171450" lvl="0" indent="-171450">
                        <a:buFont typeface="Wingdings" panose="05000000000000000000" pitchFamily="2" charset="2"/>
                        <a:buChar char="Ø"/>
                      </a:pPr>
                      <a:r>
                        <a:rPr lang="en-GB" sz="800" kern="1200" dirty="0">
                          <a:solidFill>
                            <a:schemeClr val="tx1"/>
                          </a:solidFill>
                          <a:effectLst/>
                          <a:latin typeface="+mn-lt"/>
                          <a:ea typeface="+mn-ea"/>
                          <a:cs typeface="+mn-cs"/>
                        </a:rPr>
                        <a:t>Establish clear contracts with cobalt suppliers that outline legal responsibilities and obligations.</a:t>
                      </a:r>
                    </a:p>
                    <a:p>
                      <a:pPr marL="171450" lvl="0" indent="-171450">
                        <a:buFont typeface="Wingdings" panose="05000000000000000000" pitchFamily="2" charset="2"/>
                        <a:buChar char="Ø"/>
                      </a:pPr>
                      <a:endParaRPr lang="en-GB" sz="800" kern="1200" dirty="0">
                        <a:solidFill>
                          <a:schemeClr val="tx1"/>
                        </a:solidFill>
                        <a:effectLst/>
                        <a:latin typeface="+mn-lt"/>
                        <a:ea typeface="+mn-ea"/>
                        <a:cs typeface="+mn-cs"/>
                      </a:endParaRPr>
                    </a:p>
                    <a:p>
                      <a:pPr marL="171450" lvl="0" indent="-171450">
                        <a:buFont typeface="Wingdings" panose="05000000000000000000" pitchFamily="2" charset="2"/>
                        <a:buChar char="Ø"/>
                      </a:pPr>
                      <a:r>
                        <a:rPr lang="en-GB" sz="800" kern="1200" dirty="0">
                          <a:solidFill>
                            <a:schemeClr val="tx1"/>
                          </a:solidFill>
                          <a:effectLst/>
                          <a:latin typeface="+mn-lt"/>
                          <a:ea typeface="+mn-ea"/>
                          <a:cs typeface="+mn-cs"/>
                        </a:rPr>
                        <a:t>Conduct thorough due diligence on potential suppliers to ensure compliance with legal and regulatory requirements.</a:t>
                      </a:r>
                    </a:p>
                    <a:p>
                      <a:pPr marL="171450" lvl="0" indent="-171450">
                        <a:buFont typeface="Wingdings" panose="05000000000000000000" pitchFamily="2" charset="2"/>
                        <a:buChar char="Ø"/>
                      </a:pPr>
                      <a:endParaRPr lang="en-GB" sz="800" kern="1200" dirty="0">
                        <a:solidFill>
                          <a:schemeClr val="tx1"/>
                        </a:solidFill>
                        <a:effectLst/>
                        <a:latin typeface="+mn-lt"/>
                        <a:ea typeface="+mn-ea"/>
                        <a:cs typeface="+mn-cs"/>
                      </a:endParaRPr>
                    </a:p>
                    <a:p>
                      <a:pPr marL="171450" lvl="0" indent="-171450">
                        <a:buFont typeface="Wingdings" panose="05000000000000000000" pitchFamily="2" charset="2"/>
                        <a:buChar char="Ø"/>
                      </a:pPr>
                      <a:r>
                        <a:rPr lang="en-GB" sz="800" kern="1200" dirty="0">
                          <a:solidFill>
                            <a:schemeClr val="tx1"/>
                          </a:solidFill>
                          <a:effectLst/>
                          <a:latin typeface="+mn-lt"/>
                          <a:ea typeface="+mn-ea"/>
                          <a:cs typeface="+mn-cs"/>
                        </a:rPr>
                        <a:t>Work with legal experts to stay informed about changes in laws and regulations related to cobalt production and transportation.</a:t>
                      </a:r>
                      <a:endParaRPr lang="en-GB" sz="800" dirty="0"/>
                    </a:p>
                  </a:txBody>
                  <a:tcPr/>
                </a:tc>
                <a:extLst>
                  <a:ext uri="{0D108BD9-81ED-4DB2-BD59-A6C34878D82A}">
                    <a16:rowId xmlns:a16="http://schemas.microsoft.com/office/drawing/2014/main" val="383786106"/>
                  </a:ext>
                </a:extLst>
              </a:tr>
              <a:tr h="749550">
                <a:tc>
                  <a:txBody>
                    <a:bodyPr/>
                    <a:lstStyle/>
                    <a:p>
                      <a:pPr algn="ctr"/>
                      <a:r>
                        <a:rPr lang="en-GB" sz="800" b="1" dirty="0"/>
                        <a:t>Environmental </a:t>
                      </a:r>
                      <a:r>
                        <a:rPr lang="en-GB" sz="800" b="1" dirty="0">
                          <a:solidFill>
                            <a:srgbClr val="FF0000"/>
                          </a:solidFill>
                        </a:rPr>
                        <a:t>Risks</a:t>
                      </a:r>
                    </a:p>
                  </a:txBody>
                  <a:tcPr/>
                </a:tc>
                <a:tc>
                  <a:txBody>
                    <a:bodyPr/>
                    <a:lstStyle/>
                    <a:p>
                      <a:pPr marL="285750" lvl="0" indent="-285750">
                        <a:buFont typeface="+mj-lt"/>
                        <a:buAutoNum type="romanUcPeriod"/>
                      </a:pPr>
                      <a:r>
                        <a:rPr lang="en-GB" sz="800" kern="1200" dirty="0">
                          <a:solidFill>
                            <a:schemeClr val="tx1"/>
                          </a:solidFill>
                          <a:effectLst/>
                          <a:latin typeface="+mn-lt"/>
                          <a:ea typeface="+mn-ea"/>
                          <a:cs typeface="+mn-cs"/>
                        </a:rPr>
                        <a:t>Environmental damage caused by cobalt mining and production, which can impact the reputation of suppliers and their ability to operate.</a:t>
                      </a:r>
                    </a:p>
                    <a:p>
                      <a:pPr marL="285750" lvl="0" indent="-285750">
                        <a:buFont typeface="+mj-lt"/>
                        <a:buAutoNum type="romanUcPeriod"/>
                      </a:pPr>
                      <a:endParaRPr lang="en-GB" sz="800" kern="1200" dirty="0">
                        <a:solidFill>
                          <a:schemeClr val="tx1"/>
                        </a:solidFill>
                        <a:effectLst/>
                        <a:latin typeface="+mn-lt"/>
                        <a:ea typeface="+mn-ea"/>
                        <a:cs typeface="+mn-cs"/>
                      </a:endParaRPr>
                    </a:p>
                    <a:p>
                      <a:pPr marL="285750" lvl="0" indent="-285750">
                        <a:buFont typeface="+mj-lt"/>
                        <a:buAutoNum type="romanUcPeriod"/>
                      </a:pPr>
                      <a:r>
                        <a:rPr lang="en-GB" sz="800" kern="1200" dirty="0">
                          <a:solidFill>
                            <a:schemeClr val="tx1"/>
                          </a:solidFill>
                          <a:effectLst/>
                          <a:latin typeface="+mn-lt"/>
                          <a:ea typeface="+mn-ea"/>
                          <a:cs typeface="+mn-cs"/>
                        </a:rPr>
                        <a:t>Regulatory or legal penalties associated with environmental non-compliance.</a:t>
                      </a:r>
                      <a:endParaRPr lang="en-GB" sz="800" dirty="0"/>
                    </a:p>
                  </a:txBody>
                  <a:tcPr/>
                </a:tc>
                <a:tc>
                  <a:txBody>
                    <a:bodyPr/>
                    <a:lstStyle/>
                    <a:p>
                      <a:pPr marL="171450" lvl="0" indent="-171450">
                        <a:buFont typeface="Wingdings" panose="05000000000000000000" pitchFamily="2" charset="2"/>
                        <a:buChar char="Ø"/>
                      </a:pPr>
                      <a:r>
                        <a:rPr lang="en-GB" sz="800" kern="1200" dirty="0">
                          <a:solidFill>
                            <a:schemeClr val="tx1"/>
                          </a:solidFill>
                          <a:effectLst/>
                          <a:latin typeface="+mn-lt"/>
                          <a:ea typeface="+mn-ea"/>
                          <a:cs typeface="+mn-cs"/>
                        </a:rPr>
                        <a:t>Adopt sustainable and environmentally friendly sourcing practices and communicate these practices to stakeholders.</a:t>
                      </a:r>
                    </a:p>
                    <a:p>
                      <a:pPr marL="171450" lvl="0" indent="-171450">
                        <a:buFont typeface="Wingdings" panose="05000000000000000000" pitchFamily="2" charset="2"/>
                        <a:buChar char="Ø"/>
                      </a:pPr>
                      <a:endParaRPr lang="en-GB" sz="800" kern="1200" dirty="0">
                        <a:solidFill>
                          <a:schemeClr val="tx1"/>
                        </a:solidFill>
                        <a:effectLst/>
                        <a:latin typeface="+mn-lt"/>
                        <a:ea typeface="+mn-ea"/>
                        <a:cs typeface="+mn-cs"/>
                      </a:endParaRPr>
                    </a:p>
                    <a:p>
                      <a:pPr marL="171450" lvl="0" indent="-171450">
                        <a:buFont typeface="Wingdings" panose="05000000000000000000" pitchFamily="2" charset="2"/>
                        <a:buChar char="Ø"/>
                      </a:pPr>
                      <a:r>
                        <a:rPr lang="en-GB" sz="800" kern="1200" dirty="0">
                          <a:solidFill>
                            <a:schemeClr val="tx1"/>
                          </a:solidFill>
                          <a:effectLst/>
                          <a:latin typeface="+mn-lt"/>
                          <a:ea typeface="+mn-ea"/>
                          <a:cs typeface="+mn-cs"/>
                        </a:rPr>
                        <a:t>Conduct regular environmental assessments of cobalt suppliers to ensure compliance with environmental regulations.</a:t>
                      </a:r>
                      <a:endParaRPr lang="en-GB" sz="800" dirty="0"/>
                    </a:p>
                  </a:txBody>
                  <a:tcPr/>
                </a:tc>
                <a:extLst>
                  <a:ext uri="{0D108BD9-81ED-4DB2-BD59-A6C34878D82A}">
                    <a16:rowId xmlns:a16="http://schemas.microsoft.com/office/drawing/2014/main" val="2754717251"/>
                  </a:ext>
                </a:extLst>
              </a:tr>
            </a:tbl>
          </a:graphicData>
        </a:graphic>
      </p:graphicFrame>
      <p:sp>
        <p:nvSpPr>
          <p:cNvPr id="8" name="TextBox 7">
            <a:extLst>
              <a:ext uri="{FF2B5EF4-FFF2-40B4-BE49-F238E27FC236}">
                <a16:creationId xmlns:a16="http://schemas.microsoft.com/office/drawing/2014/main" id="{8396A2C8-EB06-E9E4-EB3A-2AEB60CDBAD6}"/>
              </a:ext>
            </a:extLst>
          </p:cNvPr>
          <p:cNvSpPr txBox="1"/>
          <p:nvPr/>
        </p:nvSpPr>
        <p:spPr>
          <a:xfrm>
            <a:off x="0" y="-20320"/>
            <a:ext cx="5012267" cy="400110"/>
          </a:xfrm>
          <a:prstGeom prst="rect">
            <a:avLst/>
          </a:prstGeom>
          <a:noFill/>
        </p:spPr>
        <p:txBody>
          <a:bodyPr wrap="square" rtlCol="0">
            <a:spAutoFit/>
          </a:bodyPr>
          <a:lstStyle/>
          <a:p>
            <a:r>
              <a:rPr lang="en-GB" sz="2000" b="1" u="sng" dirty="0"/>
              <a:t>Supplier Risk Analysis and Mitigation Strategy</a:t>
            </a:r>
          </a:p>
        </p:txBody>
      </p:sp>
      <p:sp>
        <p:nvSpPr>
          <p:cNvPr id="13" name="Callout: Down Arrow 12">
            <a:extLst>
              <a:ext uri="{FF2B5EF4-FFF2-40B4-BE49-F238E27FC236}">
                <a16:creationId xmlns:a16="http://schemas.microsoft.com/office/drawing/2014/main" id="{BEEC1528-EC36-4BFF-F56C-AA37CC28DF14}"/>
              </a:ext>
            </a:extLst>
          </p:cNvPr>
          <p:cNvSpPr/>
          <p:nvPr/>
        </p:nvSpPr>
        <p:spPr>
          <a:xfrm>
            <a:off x="9533467" y="375920"/>
            <a:ext cx="2582334" cy="1209973"/>
          </a:xfrm>
          <a:prstGeom prst="downArrowCallou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RISK MITIGATION STRATEGY- </a:t>
            </a:r>
          </a:p>
          <a:p>
            <a:pPr algn="ctr"/>
            <a:r>
              <a:rPr lang="en-US" sz="1100" dirty="0">
                <a:solidFill>
                  <a:schemeClr val="tx1"/>
                </a:solidFill>
              </a:rPr>
              <a:t>Performing Corporate Due Diligence in the supplier selection processes</a:t>
            </a:r>
            <a:endParaRPr lang="en-GB" sz="1100" dirty="0">
              <a:solidFill>
                <a:schemeClr val="tx1"/>
              </a:solidFill>
            </a:endParaRPr>
          </a:p>
        </p:txBody>
      </p:sp>
    </p:spTree>
    <p:extLst>
      <p:ext uri="{BB962C8B-B14F-4D97-AF65-F5344CB8AC3E}">
        <p14:creationId xmlns:p14="http://schemas.microsoft.com/office/powerpoint/2010/main" val="4136406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08245-637C-318C-AE01-D16D77F73843}"/>
              </a:ext>
            </a:extLst>
          </p:cNvPr>
          <p:cNvSpPr>
            <a:spLocks noGrp="1"/>
          </p:cNvSpPr>
          <p:nvPr>
            <p:ph type="title"/>
          </p:nvPr>
        </p:nvSpPr>
        <p:spPr>
          <a:xfrm>
            <a:off x="93133" y="94192"/>
            <a:ext cx="10515600" cy="625475"/>
          </a:xfrm>
        </p:spPr>
        <p:txBody>
          <a:bodyPr>
            <a:normAutofit fontScale="90000"/>
          </a:bodyPr>
          <a:lstStyle/>
          <a:p>
            <a:r>
              <a:rPr lang="en-GB" b="1" dirty="0">
                <a:latin typeface="+mn-lt"/>
              </a:rPr>
              <a:t>Audio Recording </a:t>
            </a:r>
          </a:p>
        </p:txBody>
      </p:sp>
      <p:pic>
        <p:nvPicPr>
          <p:cNvPr id="4" name="Contacting management Recording">
            <a:hlinkClick r:id="" action="ppaction://media"/>
            <a:extLst>
              <a:ext uri="{FF2B5EF4-FFF2-40B4-BE49-F238E27FC236}">
                <a16:creationId xmlns:a16="http://schemas.microsoft.com/office/drawing/2014/main" id="{8B5887A6-8E05-09D8-8EA2-ECBFC46FAB68}"/>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4"/>
          <a:stretch>
            <a:fillRect/>
          </a:stretch>
        </p:blipFill>
        <p:spPr>
          <a:xfrm>
            <a:off x="4157132" y="990600"/>
            <a:ext cx="3708401" cy="3708401"/>
          </a:xfrm>
        </p:spPr>
      </p:pic>
    </p:spTree>
    <p:extLst>
      <p:ext uri="{BB962C8B-B14F-4D97-AF65-F5344CB8AC3E}">
        <p14:creationId xmlns:p14="http://schemas.microsoft.com/office/powerpoint/2010/main" val="68229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96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956B9C8-40BA-512F-B91A-BC05F8662FA1}"/>
              </a:ext>
            </a:extLst>
          </p:cNvPr>
          <p:cNvSpPr>
            <a:spLocks noGrp="1"/>
          </p:cNvSpPr>
          <p:nvPr>
            <p:ph idx="1"/>
          </p:nvPr>
        </p:nvSpPr>
        <p:spPr>
          <a:xfrm>
            <a:off x="838200" y="414866"/>
            <a:ext cx="10515600" cy="6270413"/>
          </a:xfrm>
        </p:spPr>
        <p:txBody>
          <a:bodyPr>
            <a:normAutofit/>
          </a:bodyPr>
          <a:lstStyle/>
          <a:p>
            <a:pPr algn="just"/>
            <a:r>
              <a:rPr lang="en-US" sz="950" dirty="0">
                <a:effectLst/>
              </a:rPr>
              <a:t>Automotive World (2020) </a:t>
            </a:r>
            <a:r>
              <a:rPr lang="en-US" sz="950" i="1" dirty="0">
                <a:effectLst/>
              </a:rPr>
              <a:t>BMW Group purchasing steps up sustainability activities and paves the way for future E-mobility growth</a:t>
            </a:r>
            <a:r>
              <a:rPr lang="en-US" sz="950" dirty="0">
                <a:effectLst/>
              </a:rPr>
              <a:t>, </a:t>
            </a:r>
            <a:r>
              <a:rPr lang="en-US" sz="950" i="1" dirty="0">
                <a:effectLst/>
              </a:rPr>
              <a:t>Automotive World</a:t>
            </a:r>
            <a:r>
              <a:rPr lang="en-US" sz="950" dirty="0">
                <a:effectLst/>
              </a:rPr>
              <a:t>. Available at: https://www.automotiveworld.com/news-releases/bmw-group-purchasing-steps-up-sustainability-activities-and-paves-the-way-for-future-e-mobility-growth/ (Accessed: March 1, 2023).</a:t>
            </a:r>
          </a:p>
          <a:p>
            <a:pPr algn="just"/>
            <a:r>
              <a:rPr lang="en-US" sz="950" dirty="0">
                <a:effectLst/>
              </a:rPr>
              <a:t>Beil, D.R. (2011) “Supplier selection,” </a:t>
            </a:r>
            <a:r>
              <a:rPr lang="en-US" sz="950" i="1" dirty="0">
                <a:effectLst/>
              </a:rPr>
              <a:t>Wiley Encyclopedia of Operations Research and Management Science</a:t>
            </a:r>
            <a:r>
              <a:rPr lang="en-US" sz="950" dirty="0">
                <a:effectLst/>
              </a:rPr>
              <a:t>, pp. 1–13. Available at: https://doi.org/10.1002/9780470400531.eorms0852. </a:t>
            </a:r>
          </a:p>
          <a:p>
            <a:pPr algn="just"/>
            <a:r>
              <a:rPr lang="en-US" sz="950" i="1" dirty="0">
                <a:effectLst/>
              </a:rPr>
              <a:t>BMW Group Supplier Code of conduct (BMW Group supplier sustainability policy)</a:t>
            </a:r>
            <a:r>
              <a:rPr lang="en-US" sz="950" dirty="0">
                <a:effectLst/>
              </a:rPr>
              <a:t> (2022) </a:t>
            </a:r>
            <a:r>
              <a:rPr lang="en-US" sz="950" i="1" dirty="0">
                <a:effectLst/>
              </a:rPr>
              <a:t>BMW Group </a:t>
            </a:r>
            <a:r>
              <a:rPr lang="en-US" sz="950" dirty="0">
                <a:effectLst/>
              </a:rPr>
              <a:t>. Available at: https://www.bmwgroup.com/content/dam/grpw/websites/bmwgroup_com/responsibility/downloads/en/2022/BMW-Group-Supplier-Code-of-Conduct-V.3.0_englisch_20221206.pdf (Accessed: March 2, 2023). </a:t>
            </a:r>
          </a:p>
          <a:p>
            <a:pPr algn="just"/>
            <a:r>
              <a:rPr lang="en-US" sz="950" i="1" dirty="0">
                <a:effectLst/>
              </a:rPr>
              <a:t>Cobalt.</a:t>
            </a:r>
            <a:r>
              <a:rPr lang="en-US" sz="950" dirty="0">
                <a:effectLst/>
              </a:rPr>
              <a:t> (no date) </a:t>
            </a:r>
            <a:r>
              <a:rPr lang="en-US" sz="950" i="1" dirty="0">
                <a:effectLst/>
              </a:rPr>
              <a:t>BMW Group</a:t>
            </a:r>
            <a:r>
              <a:rPr lang="en-US" sz="950" dirty="0">
                <a:effectLst/>
              </a:rPr>
              <a:t>. Available at: https://www.bmwgroup.com/en/sustainability/our-focus/environmental-and-social-standards/supply-chain/rohstoffe-teaser/kobalt.html (Accessed: March 2, 2023). </a:t>
            </a:r>
          </a:p>
          <a:p>
            <a:pPr algn="just"/>
            <a:r>
              <a:rPr lang="en-US" sz="950" dirty="0">
                <a:effectLst/>
              </a:rPr>
              <a:t>de Boer, L., Labro, E. and Morlacchi, P. (2001) “A review of methods supporting supplier selection,” </a:t>
            </a:r>
            <a:r>
              <a:rPr lang="en-US" sz="950" i="1" dirty="0">
                <a:effectLst/>
              </a:rPr>
              <a:t>European Journal of Purchasing &amp; Supply Management</a:t>
            </a:r>
            <a:r>
              <a:rPr lang="en-US" sz="950" dirty="0">
                <a:effectLst/>
              </a:rPr>
              <a:t>, 7(2), pp. 75–89. Available at: https://doi.org/10.1016/s0969-7012(00)00028-9. </a:t>
            </a:r>
          </a:p>
          <a:p>
            <a:pPr algn="just"/>
            <a:r>
              <a:rPr lang="en-US" sz="950" i="1" dirty="0">
                <a:effectLst/>
              </a:rPr>
              <a:t>DNV GL - Audit report on Huayou Cobalt </a:t>
            </a:r>
            <a:r>
              <a:rPr lang="en-US" sz="950" dirty="0">
                <a:effectLst/>
              </a:rPr>
              <a:t>(2017). Available at: https://www.lgensol.com/asset/battery/file/Audit_Report_on_Huayou_Cobalt.pdf (Accessed: March 2, 2023). </a:t>
            </a:r>
          </a:p>
          <a:p>
            <a:pPr algn="just"/>
            <a:r>
              <a:rPr lang="en-US" sz="950" dirty="0">
                <a:effectLst/>
              </a:rPr>
              <a:t>Gaikwad, L. and Sunnapwar, V. (2019) “Supplier evaluation and selection in automobile industry,” </a:t>
            </a:r>
            <a:r>
              <a:rPr lang="en-US" sz="950" i="1" dirty="0">
                <a:effectLst/>
              </a:rPr>
              <a:t>Industrial Engineering</a:t>
            </a:r>
            <a:r>
              <a:rPr lang="en-US" sz="950" dirty="0">
                <a:effectLst/>
              </a:rPr>
              <a:t>, p. 102. Available at: https://doi.org/10.5772/intechopen.84383. </a:t>
            </a:r>
          </a:p>
          <a:p>
            <a:pPr algn="just"/>
            <a:r>
              <a:rPr lang="en-GB" sz="950" dirty="0">
                <a:effectLst/>
              </a:rPr>
              <a:t>Gupta, S., Soni, U. and Kumar, G. (2019) “Green supplier selection using multi-criterion decision making under Fuzzy Environment: A Case Study in automotive industry,” </a:t>
            </a:r>
            <a:r>
              <a:rPr lang="en-GB" sz="950" i="1" dirty="0">
                <a:effectLst/>
              </a:rPr>
              <a:t>Computers &amp; Industrial Engineering</a:t>
            </a:r>
            <a:r>
              <a:rPr lang="en-GB" sz="950" dirty="0">
                <a:effectLst/>
              </a:rPr>
              <a:t>, 136, pp. 663–680. Available at: https://doi.org/10.1016/j.cie.2019.07.038. </a:t>
            </a:r>
          </a:p>
          <a:p>
            <a:pPr algn="just"/>
            <a:r>
              <a:rPr lang="en-US" sz="950" dirty="0">
                <a:effectLst/>
              </a:rPr>
              <a:t>Mancini, L. </a:t>
            </a:r>
            <a:r>
              <a:rPr lang="en-US" sz="950" i="1" dirty="0">
                <a:effectLst/>
              </a:rPr>
              <a:t>et al.</a:t>
            </a:r>
            <a:r>
              <a:rPr lang="en-US" sz="950" dirty="0">
                <a:effectLst/>
              </a:rPr>
              <a:t> (2021) “Assessing impacts of responsible sourcing initiatives for cobalt: Insights from a case study,” </a:t>
            </a:r>
            <a:r>
              <a:rPr lang="en-US" sz="950" i="1" dirty="0">
                <a:effectLst/>
              </a:rPr>
              <a:t>Resources Policy</a:t>
            </a:r>
            <a:r>
              <a:rPr lang="en-US" sz="950" dirty="0">
                <a:effectLst/>
              </a:rPr>
              <a:t>, 71, p. 102015. Available at: https://doi.org/10.1016/j.resourpol.2021.102015. </a:t>
            </a:r>
          </a:p>
          <a:p>
            <a:pPr algn="just"/>
            <a:r>
              <a:rPr lang="en-US" sz="950" i="1" dirty="0">
                <a:effectLst/>
              </a:rPr>
              <a:t>Minimum requirements for suppliers </a:t>
            </a:r>
            <a:r>
              <a:rPr lang="en-US" sz="950" dirty="0">
                <a:effectLst/>
              </a:rPr>
              <a:t>(2022) </a:t>
            </a:r>
            <a:r>
              <a:rPr lang="en-US" sz="950" i="1" dirty="0">
                <a:effectLst/>
              </a:rPr>
              <a:t>BHP</a:t>
            </a:r>
            <a:r>
              <a:rPr lang="en-US" sz="950" dirty="0">
                <a:effectLst/>
              </a:rPr>
              <a:t>. Available at: https://www.bhp.com/-/media/documents/suppliers/200304_minimum-requirements-for-suppliers.pdf?la=en (Accessed: March 2, 2023). </a:t>
            </a:r>
          </a:p>
          <a:p>
            <a:pPr algn="just"/>
            <a:r>
              <a:rPr lang="en-US" sz="950" dirty="0">
                <a:effectLst/>
              </a:rPr>
              <a:t>Mukherjee, K. (2017) </a:t>
            </a:r>
            <a:r>
              <a:rPr lang="en-US" sz="950" i="1" dirty="0">
                <a:effectLst/>
              </a:rPr>
              <a:t>Supplier selection an MCDA-based approach</a:t>
            </a:r>
            <a:r>
              <a:rPr lang="en-US" sz="950" dirty="0">
                <a:effectLst/>
              </a:rPr>
              <a:t>. New Delhi: Springer India. </a:t>
            </a:r>
          </a:p>
          <a:p>
            <a:pPr algn="just"/>
            <a:r>
              <a:rPr lang="en-US" sz="950" dirty="0">
                <a:effectLst/>
              </a:rPr>
              <a:t>Padhi, S.S., Wagner, S.M. and Aggarwal, V. (2012) “Positioning of commodities using the Kraljic portfolio matrix,” </a:t>
            </a:r>
            <a:r>
              <a:rPr lang="en-US" sz="950" i="1" dirty="0">
                <a:effectLst/>
              </a:rPr>
              <a:t>Journal of Purchasing and Supply Management</a:t>
            </a:r>
            <a:r>
              <a:rPr lang="en-US" sz="950" dirty="0">
                <a:effectLst/>
              </a:rPr>
              <a:t>, 18(1), pp. 1–8. Available at: https://doi.org/10.1016/j.pursup.2011.10.001. </a:t>
            </a:r>
          </a:p>
          <a:p>
            <a:pPr algn="just"/>
            <a:r>
              <a:rPr lang="en-US" sz="950" dirty="0">
                <a:effectLst/>
              </a:rPr>
              <a:t>Rathore, C.S. and Agarwal, S. (2016) “SUPPLIER SELECTION PROCESS IN SUPPLY CHAIN MANAGEMENT,” </a:t>
            </a:r>
            <a:r>
              <a:rPr lang="en-US" sz="950" i="1" dirty="0">
                <a:effectLst/>
              </a:rPr>
              <a:t>INTERNATIONAL JOURNAL OF ENGINEERING SCIENCES &amp; RESEARCH TECHNOLOGY</a:t>
            </a:r>
            <a:r>
              <a:rPr lang="en-US" sz="950" dirty="0">
                <a:effectLst/>
              </a:rPr>
              <a:t>, 5(9), pp. 24–29. Available at: https://doi.org/10.5281/zenodo.61446. </a:t>
            </a:r>
          </a:p>
          <a:p>
            <a:pPr algn="just"/>
            <a:r>
              <a:rPr lang="en-GB" sz="950" dirty="0">
                <a:effectLst/>
              </a:rPr>
              <a:t>Saputro, T.E., Figueira, G. and Almada-Lobo, B. (2022) “A comprehensive framework and literature review of supplier selection under different purchasing strategies,” </a:t>
            </a:r>
            <a:r>
              <a:rPr lang="en-GB" sz="950" i="1" dirty="0">
                <a:effectLst/>
              </a:rPr>
              <a:t>Computers &amp; Industrial Engineering</a:t>
            </a:r>
            <a:r>
              <a:rPr lang="en-GB" sz="950" dirty="0">
                <a:effectLst/>
              </a:rPr>
              <a:t>, 167, p. 108010. Available at: https://doi.org/10.1016/j.cie.2022.108010. </a:t>
            </a:r>
          </a:p>
          <a:p>
            <a:pPr algn="just"/>
            <a:r>
              <a:rPr lang="en-US" sz="950" i="1" dirty="0">
                <a:effectLst/>
              </a:rPr>
              <a:t>Sustainability in procurement and the supplier network. </a:t>
            </a:r>
            <a:r>
              <a:rPr lang="en-US" sz="950" dirty="0">
                <a:effectLst/>
              </a:rPr>
              <a:t>(2019). Available at: https://www.bmwgroup.com/content/dam/grpw/websites/bmwgroup_com/responsibility/downloads/en/2019/BMW%20Group%20Sorgfaltspflicht%20bei%20der%20Lieferantenauswahl_EN.pdf (Accessed: March 1, 2023). </a:t>
            </a:r>
          </a:p>
          <a:p>
            <a:pPr algn="just"/>
            <a:r>
              <a:rPr lang="en-US" sz="950" dirty="0">
                <a:effectLst/>
              </a:rPr>
              <a:t>Taherdoost, H. and Brard, A. (2019) “Analyzing the process of supplier selection criteria and methods,” </a:t>
            </a:r>
            <a:r>
              <a:rPr lang="en-US" sz="950" i="1" dirty="0">
                <a:effectLst/>
              </a:rPr>
              <a:t>Procedia Manufacturing</a:t>
            </a:r>
            <a:r>
              <a:rPr lang="en-US" sz="950" dirty="0">
                <a:effectLst/>
              </a:rPr>
              <a:t>, 32, pp. 1024–1034. Available at: https://doi.org/10.1016/j.promfg.2019.02.317. </a:t>
            </a:r>
          </a:p>
          <a:p>
            <a:pPr algn="just"/>
            <a:r>
              <a:rPr lang="en-US" sz="950" i="1" dirty="0">
                <a:effectLst/>
              </a:rPr>
              <a:t>Umicore's Sustainable Cobalt Procurement externally validated for the 6th year in a row</a:t>
            </a:r>
            <a:r>
              <a:rPr lang="en-US" sz="950" dirty="0">
                <a:effectLst/>
              </a:rPr>
              <a:t> (2020) </a:t>
            </a:r>
            <a:r>
              <a:rPr lang="en-US" sz="950" i="1" dirty="0">
                <a:effectLst/>
              </a:rPr>
              <a:t>Umicore</a:t>
            </a:r>
            <a:r>
              <a:rPr lang="en-US" sz="950" dirty="0">
                <a:effectLst/>
              </a:rPr>
              <a:t>. Available at: https://rbm.umicore.com/en/stories/sustainable-cobalt-procurement-validated-6th-year-row/#:~:text=Umicore%20obtained%2C%20for%20the%20sixth%20year%20in%20a,under%20which%20raw%20materials%20are%20extracted%20and%20processed. (Accessed: March 2, 2023). </a:t>
            </a:r>
          </a:p>
          <a:p>
            <a:pPr algn="just"/>
            <a:endParaRPr lang="en-US" sz="950" dirty="0">
              <a:effectLst/>
            </a:endParaRPr>
          </a:p>
          <a:p>
            <a:pPr algn="just"/>
            <a:endParaRPr lang="en-US" sz="950" dirty="0">
              <a:effectLst/>
            </a:endParaRPr>
          </a:p>
          <a:p>
            <a:pPr algn="just"/>
            <a:endParaRPr lang="en-US" sz="950" dirty="0">
              <a:effectLst/>
            </a:endParaRPr>
          </a:p>
          <a:p>
            <a:pPr algn="just"/>
            <a:endParaRPr lang="en-US" sz="950" dirty="0">
              <a:effectLst/>
            </a:endParaRPr>
          </a:p>
          <a:p>
            <a:pPr algn="just"/>
            <a:endParaRPr lang="en-GB" sz="950" dirty="0">
              <a:effectLst/>
            </a:endParaRPr>
          </a:p>
          <a:p>
            <a:pPr algn="just"/>
            <a:endParaRPr lang="en-US" sz="950" dirty="0">
              <a:effectLst/>
            </a:endParaRPr>
          </a:p>
          <a:p>
            <a:pPr algn="just"/>
            <a:endParaRPr lang="en-US" sz="950" dirty="0">
              <a:effectLst/>
            </a:endParaRPr>
          </a:p>
          <a:p>
            <a:pPr algn="just"/>
            <a:endParaRPr lang="en-US" sz="950" dirty="0">
              <a:effectLst/>
            </a:endParaRPr>
          </a:p>
          <a:p>
            <a:pPr algn="just"/>
            <a:endParaRPr lang="en-GB" sz="950" dirty="0">
              <a:effectLst/>
            </a:endParaRPr>
          </a:p>
          <a:p>
            <a:pPr algn="just"/>
            <a:endParaRPr lang="en-GB" sz="950" dirty="0">
              <a:effectLst/>
            </a:endParaRPr>
          </a:p>
          <a:p>
            <a:pPr algn="just"/>
            <a:endParaRPr lang="en-US" sz="950" dirty="0">
              <a:effectLst/>
            </a:endParaRPr>
          </a:p>
          <a:p>
            <a:pPr algn="just"/>
            <a:endParaRPr lang="en-US" sz="950" dirty="0">
              <a:effectLst/>
            </a:endParaRPr>
          </a:p>
          <a:p>
            <a:pPr algn="just"/>
            <a:endParaRPr lang="en-US" sz="950" dirty="0">
              <a:effectLst/>
            </a:endParaRPr>
          </a:p>
          <a:p>
            <a:pPr algn="just"/>
            <a:endParaRPr lang="en-US" sz="950" dirty="0">
              <a:effectLst/>
            </a:endParaRPr>
          </a:p>
          <a:p>
            <a:pPr algn="just"/>
            <a:endParaRPr lang="en-US" sz="950" dirty="0">
              <a:effectLst/>
            </a:endParaRPr>
          </a:p>
          <a:p>
            <a:pPr algn="just"/>
            <a:endParaRPr lang="en-GB" sz="950" dirty="0"/>
          </a:p>
        </p:txBody>
      </p:sp>
      <p:sp>
        <p:nvSpPr>
          <p:cNvPr id="2" name="TextBox 1">
            <a:extLst>
              <a:ext uri="{FF2B5EF4-FFF2-40B4-BE49-F238E27FC236}">
                <a16:creationId xmlns:a16="http://schemas.microsoft.com/office/drawing/2014/main" id="{03B6A789-BBFB-6228-765D-E5894CD62832}"/>
              </a:ext>
            </a:extLst>
          </p:cNvPr>
          <p:cNvSpPr txBox="1"/>
          <p:nvPr/>
        </p:nvSpPr>
        <p:spPr>
          <a:xfrm>
            <a:off x="838200" y="-46799"/>
            <a:ext cx="6493933" cy="461665"/>
          </a:xfrm>
          <a:prstGeom prst="rect">
            <a:avLst/>
          </a:prstGeom>
          <a:noFill/>
        </p:spPr>
        <p:txBody>
          <a:bodyPr wrap="square" rtlCol="0">
            <a:spAutoFit/>
          </a:bodyPr>
          <a:lstStyle/>
          <a:p>
            <a:r>
              <a:rPr lang="en-GB" sz="2400" b="1" dirty="0"/>
              <a:t>REFERENCES</a:t>
            </a:r>
          </a:p>
        </p:txBody>
      </p:sp>
    </p:spTree>
    <p:extLst>
      <p:ext uri="{BB962C8B-B14F-4D97-AF65-F5344CB8AC3E}">
        <p14:creationId xmlns:p14="http://schemas.microsoft.com/office/powerpoint/2010/main" val="25594886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5555</TotalTime>
  <Words>3640</Words>
  <Application>Microsoft Office PowerPoint</Application>
  <PresentationFormat>Widescreen</PresentationFormat>
  <Paragraphs>219</Paragraphs>
  <Slides>6</Slides>
  <Notes>3</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vt:i4>
      </vt:variant>
    </vt:vector>
  </HeadingPairs>
  <TitlesOfParts>
    <vt:vector size="17" baseType="lpstr">
      <vt:lpstr>Arial</vt:lpstr>
      <vt:lpstr>Bodoni MT Condensed</vt:lpstr>
      <vt:lpstr>Calibri</vt:lpstr>
      <vt:lpstr>Calibri Light</vt:lpstr>
      <vt:lpstr>ElsevierGulliver</vt:lpstr>
      <vt:lpstr>Open Sans</vt:lpstr>
      <vt:lpstr>Segoe UI</vt:lpstr>
      <vt:lpstr>Symbol</vt:lpstr>
      <vt:lpstr>Times New Roman</vt:lpstr>
      <vt:lpstr>Wingdings</vt:lpstr>
      <vt:lpstr>Office Theme</vt:lpstr>
      <vt:lpstr>Contracting Management  (7060MAA)  Group coursework -1</vt:lpstr>
      <vt:lpstr>PowerPoint Presentation</vt:lpstr>
      <vt:lpstr>PowerPoint Presentation</vt:lpstr>
      <vt:lpstr>PowerPoint Presentation</vt:lpstr>
      <vt:lpstr>Audio Recording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Ritu Godhania</dc:creator>
  <cp:lastModifiedBy>Killedar, Ninad</cp:lastModifiedBy>
  <cp:revision>2</cp:revision>
  <dcterms:created xsi:type="dcterms:W3CDTF">2023-03-04T14:29:46Z</dcterms:created>
  <dcterms:modified xsi:type="dcterms:W3CDTF">2024-03-01T18:23:48Z</dcterms:modified>
</cp:coreProperties>
</file>